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12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notesSlides/notesSlide13.xml" ContentType="application/vnd.openxmlformats-officedocument.presentationml.notesSlid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notesSlides/notesSlide14.xml" ContentType="application/vnd.openxmlformats-officedocument.presentationml.notesSlid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notesSlides/notesSlide15.xml" ContentType="application/vnd.openxmlformats-officedocument.presentationml.notesSlide+xml"/>
  <Override PartName="/ppt/charts/chart17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charts/chart18.xml" ContentType="application/vnd.openxmlformats-officedocument.drawingml.chart+xml"/>
  <Override PartName="/ppt/charts/style18.xml" ContentType="application/vnd.ms-office.chartstyle+xml"/>
  <Override PartName="/ppt/charts/colors18.xml" ContentType="application/vnd.ms-office.chartcolorstyle+xml"/>
  <Override PartName="/ppt/charts/chart19.xml" ContentType="application/vnd.openxmlformats-officedocument.drawingml.chart+xml"/>
  <Override PartName="/ppt/charts/style19.xml" ContentType="application/vnd.ms-office.chartstyle+xml"/>
  <Override PartName="/ppt/charts/colors19.xml" ContentType="application/vnd.ms-office.chartcolorstyle+xml"/>
  <Override PartName="/ppt/charts/chart20.xml" ContentType="application/vnd.openxmlformats-officedocument.drawingml.chart+xml"/>
  <Override PartName="/ppt/charts/style20.xml" ContentType="application/vnd.ms-office.chartstyle+xml"/>
  <Override PartName="/ppt/charts/colors20.xml" ContentType="application/vnd.ms-office.chartcolorstyl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22"/>
  </p:notesMasterIdLst>
  <p:handoutMasterIdLst>
    <p:handoutMasterId r:id="rId23"/>
  </p:handoutMasterIdLst>
  <p:sldIdLst>
    <p:sldId id="742" r:id="rId5"/>
    <p:sldId id="270" r:id="rId6"/>
    <p:sldId id="261" r:id="rId7"/>
    <p:sldId id="743" r:id="rId8"/>
    <p:sldId id="744" r:id="rId9"/>
    <p:sldId id="745" r:id="rId10"/>
    <p:sldId id="746" r:id="rId11"/>
    <p:sldId id="723" r:id="rId12"/>
    <p:sldId id="747" r:id="rId13"/>
    <p:sldId id="748" r:id="rId14"/>
    <p:sldId id="725" r:id="rId15"/>
    <p:sldId id="752" r:id="rId16"/>
    <p:sldId id="749" r:id="rId17"/>
    <p:sldId id="750" r:id="rId18"/>
    <p:sldId id="751" r:id="rId19"/>
    <p:sldId id="741" r:id="rId20"/>
    <p:sldId id="729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3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CCFF"/>
    <a:srgbClr val="F7F7F7"/>
    <a:srgbClr val="E6E6E6"/>
    <a:srgbClr val="1C1E26"/>
    <a:srgbClr val="303342"/>
    <a:srgbClr val="485F74"/>
    <a:srgbClr val="354655"/>
    <a:srgbClr val="C80000"/>
    <a:srgbClr val="85B31F"/>
    <a:srgbClr val="3C405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584" autoAdjust="0"/>
  </p:normalViewPr>
  <p:slideViewPr>
    <p:cSldViewPr snapToGrid="0">
      <p:cViewPr varScale="1">
        <p:scale>
          <a:sx n="88" d="100"/>
          <a:sy n="88" d="100"/>
        </p:scale>
        <p:origin x="494" y="62"/>
      </p:cViewPr>
      <p:guideLst>
        <p:guide orient="horz" pos="2160"/>
        <p:guide pos="3840"/>
      </p:guideLst>
    </p:cSldViewPr>
  </p:slideViewPr>
  <p:outlineViewPr>
    <p:cViewPr>
      <p:scale>
        <a:sx n="75" d="100"/>
        <a:sy n="75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-144264"/>
    </p:cViewPr>
  </p:sorterViewPr>
  <p:notesViewPr>
    <p:cSldViewPr snapToGrid="0">
      <p:cViewPr varScale="1">
        <p:scale>
          <a:sx n="58" d="100"/>
          <a:sy n="58" d="100"/>
        </p:scale>
        <p:origin x="2965" y="4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commentAuthors" Target="comment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1.xlsx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2.xlsx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3.xlsx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4.xlsx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5.xlsx"/><Relationship Id="rId2" Type="http://schemas.microsoft.com/office/2011/relationships/chartColorStyle" Target="colors16.xml"/><Relationship Id="rId1" Type="http://schemas.microsoft.com/office/2011/relationships/chartStyle" Target="style16.xml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6.xlsx"/><Relationship Id="rId2" Type="http://schemas.microsoft.com/office/2011/relationships/chartColorStyle" Target="colors17.xml"/><Relationship Id="rId1" Type="http://schemas.microsoft.com/office/2011/relationships/chartStyle" Target="style17.xml"/></Relationships>
</file>

<file path=ppt/charts/_rels/chart1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7.xlsx"/><Relationship Id="rId2" Type="http://schemas.microsoft.com/office/2011/relationships/chartColorStyle" Target="colors18.xml"/><Relationship Id="rId1" Type="http://schemas.microsoft.com/office/2011/relationships/chartStyle" Target="style18.xml"/></Relationships>
</file>

<file path=ppt/charts/_rels/chart1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8.xlsx"/><Relationship Id="rId2" Type="http://schemas.microsoft.com/office/2011/relationships/chartColorStyle" Target="colors19.xml"/><Relationship Id="rId1" Type="http://schemas.microsoft.com/office/2011/relationships/chartStyle" Target="style19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2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9.xlsx"/><Relationship Id="rId2" Type="http://schemas.microsoft.com/office/2011/relationships/chartColorStyle" Target="colors20.xml"/><Relationship Id="rId1" Type="http://schemas.microsoft.com/office/2011/relationships/chartStyle" Target="style20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10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11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12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13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14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15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16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17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18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19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20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7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8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charts/style9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1421010-3731-422F-8CF1-CD47B2D7C9F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2656080-143A-4905-932A-5C7754887AB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920ABC-E11D-42B4-A428-76B2C5BC0052}" type="datetimeFigureOut">
              <a:rPr lang="en-US" smtClean="0"/>
              <a:t>12/18/2019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59276-DB8D-43B4-8029-4A695209B90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29EE0F-113C-45AB-9877-4A16FFA6A9C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DB89D3-056A-4F4C-8125-EA712628954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18278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3EED04-A4F0-49ED-B42E-211B56474E8D}" type="datetimeFigureOut">
              <a:rPr lang="en-US" smtClean="0"/>
              <a:t>12/18/2019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220CB7-DCA5-4E5B-97F1-300CDD8D2AA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71832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220CB7-DCA5-4E5B-97F1-300CDD8D2AAB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0594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220CB7-DCA5-4E5B-97F1-300CDD8D2AAB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8722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220CB7-DCA5-4E5B-97F1-300CDD8D2AAB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64963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220CB7-DCA5-4E5B-97F1-300CDD8D2AAB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90409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220CB7-DCA5-4E5B-97F1-300CDD8D2AAB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51842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220CB7-DCA5-4E5B-97F1-300CDD8D2AAB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6637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220CB7-DCA5-4E5B-97F1-300CDD8D2AAB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27044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220CB7-DCA5-4E5B-97F1-300CDD8D2AAB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63707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220CB7-DCA5-4E5B-97F1-300CDD8D2AAB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41177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220CB7-DCA5-4E5B-97F1-300CDD8D2AAB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94570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220CB7-DCA5-4E5B-97F1-300CDD8D2AAB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66367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220CB7-DCA5-4E5B-97F1-300CDD8D2AAB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61673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220CB7-DCA5-4E5B-97F1-300CDD8D2AAB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3512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220CB7-DCA5-4E5B-97F1-300CDD8D2AAB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55785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220CB7-DCA5-4E5B-97F1-300CDD8D2AAB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18074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220CB7-DCA5-4E5B-97F1-300CDD8D2AAB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79905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220CB7-DCA5-4E5B-97F1-300CDD8D2AAB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92758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Drag and Drop Image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B8A1A3-5BFE-4E68-81F1-F52462776C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4696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A1EF1-BFC9-4361-B215-2D83B16ABB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70997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648788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51FFE5-84D8-43BD-9B0D-76C497F555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9219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1428299"/>
            <a:ext cx="1711234" cy="44369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FB4FFF-4547-4B6C-9BF5-9A495C2110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25398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 userDrawn="1"/>
        </p:nvGrpSpPr>
        <p:grpSpPr>
          <a:xfrm rot="10800000">
            <a:off x="11858328" y="148422"/>
            <a:ext cx="332874" cy="590718"/>
            <a:chOff x="10026" y="148425"/>
            <a:chExt cx="332874" cy="590718"/>
          </a:xfrm>
        </p:grpSpPr>
        <p:sp>
          <p:nvSpPr>
            <p:cNvPr id="16" name="Rectangle 15"/>
            <p:cNvSpPr/>
            <p:nvPr/>
          </p:nvSpPr>
          <p:spPr>
            <a:xfrm>
              <a:off x="10026" y="148428"/>
              <a:ext cx="203334" cy="59071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251460" y="148425"/>
              <a:ext cx="91440" cy="59071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" name="Rectangle 1"/>
          <p:cNvSpPr/>
          <p:nvPr userDrawn="1"/>
        </p:nvSpPr>
        <p:spPr>
          <a:xfrm>
            <a:off x="0" y="6477000"/>
            <a:ext cx="12192000" cy="381000"/>
          </a:xfrm>
          <a:prstGeom prst="rect">
            <a:avLst/>
          </a:prstGeom>
          <a:solidFill>
            <a:srgbClr val="E6E6E6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TextBox 11"/>
          <p:cNvSpPr txBox="1"/>
          <p:nvPr userDrawn="1"/>
        </p:nvSpPr>
        <p:spPr>
          <a:xfrm>
            <a:off x="11292841" y="6528300"/>
            <a:ext cx="79941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fld id="{260E2A6B-A809-4840-BF14-8648BC0BDF87}" type="slidenum">
              <a:rPr lang="en-US" sz="1200" b="0" i="0" strike="noStrike" spc="0" noProof="0" smtClean="0">
                <a:solidFill>
                  <a:schemeClr val="accent1"/>
                </a:solidFill>
                <a:latin typeface="+mn-lt"/>
                <a:ea typeface="Roboto Condensed Light" panose="02000000000000000000" pitchFamily="2" charset="0"/>
                <a:cs typeface="Segoe UI Light" panose="020B0502040204020203" pitchFamily="34" charset="0"/>
              </a:rPr>
              <a:pPr algn="r"/>
              <a:t>‹#›</a:t>
            </a:fld>
            <a:endParaRPr lang="en-US" sz="8000" b="0" i="0" strike="noStrike" spc="0" noProof="0" dirty="0">
              <a:solidFill>
                <a:schemeClr val="accent1"/>
              </a:solidFill>
              <a:latin typeface="+mn-lt"/>
              <a:ea typeface="Roboto Condensed Light" panose="02000000000000000000" pitchFamily="2" charset="0"/>
              <a:cs typeface="Segoe UI Light" panose="020B0502040204020203" pitchFamily="34" charset="0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68580" y="6528300"/>
            <a:ext cx="16843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b="1" noProof="0" dirty="0">
                <a:solidFill>
                  <a:schemeClr val="accent1"/>
                </a:solidFill>
                <a:latin typeface="+mn-lt"/>
              </a:rPr>
              <a:t>Your </a:t>
            </a:r>
            <a:r>
              <a:rPr lang="en-US" sz="1200" b="1" baseline="0" noProof="0" dirty="0">
                <a:solidFill>
                  <a:schemeClr val="accent1"/>
                </a:solidFill>
                <a:latin typeface="+mn-lt"/>
              </a:rPr>
              <a:t>Coffee Shop</a:t>
            </a:r>
            <a:endParaRPr lang="en-US" sz="1200" b="1" noProof="0" dirty="0">
              <a:solidFill>
                <a:schemeClr val="accent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081184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62" r:id="rId2"/>
    <p:sldLayoutId id="2147483781" r:id="rId3"/>
    <p:sldLayoutId id="2147483692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4.xml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8.xml"/><Relationship Id="rId5" Type="http://schemas.openxmlformats.org/officeDocument/2006/relationships/chart" Target="../charts/chart7.xml"/><Relationship Id="rId4" Type="http://schemas.openxmlformats.org/officeDocument/2006/relationships/chart" Target="../charts/char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.xml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12.xml"/><Relationship Id="rId5" Type="http://schemas.openxmlformats.org/officeDocument/2006/relationships/chart" Target="../charts/chart11.xml"/><Relationship Id="rId4" Type="http://schemas.openxmlformats.org/officeDocument/2006/relationships/chart" Target="../charts/char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3.xml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16.xml"/><Relationship Id="rId5" Type="http://schemas.openxmlformats.org/officeDocument/2006/relationships/chart" Target="../charts/chart15.xml"/><Relationship Id="rId4" Type="http://schemas.openxmlformats.org/officeDocument/2006/relationships/chart" Target="../charts/char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7.xml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20.xml"/><Relationship Id="rId5" Type="http://schemas.openxmlformats.org/officeDocument/2006/relationships/chart" Target="../charts/chart19.xml"/><Relationship Id="rId4" Type="http://schemas.openxmlformats.org/officeDocument/2006/relationships/chart" Target="../charts/chart1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-2" y="0"/>
            <a:ext cx="12192002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Placeholder 1" descr="Coffee shop artwork and icons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1" name="Title 10" hidden="1">
            <a:extLst>
              <a:ext uri="{FF2B5EF4-FFF2-40B4-BE49-F238E27FC236}">
                <a16:creationId xmlns:a16="http://schemas.microsoft.com/office/drawing/2014/main" id="{B825F879-7327-49C3-8A45-B7A226CC3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1</a:t>
            </a:r>
          </a:p>
        </p:txBody>
      </p:sp>
      <p:sp>
        <p:nvSpPr>
          <p:cNvPr id="6" name="Rectangle 5">
            <a:extLs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9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3665674" y="4799508"/>
            <a:ext cx="4355551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500" b="1" dirty="0" smtClean="0">
                <a:solidFill>
                  <a:schemeClr val="bg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COFFEE MANAGEMENT</a:t>
            </a:r>
            <a:endParaRPr lang="en-US" sz="3500" b="1" dirty="0">
              <a:solidFill>
                <a:schemeClr val="bg1"/>
              </a:solidFill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197280" y="6395023"/>
            <a:ext cx="1292341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300" b="1" spc="600" dirty="0" smtClean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TIGER</a:t>
            </a:r>
          </a:p>
          <a:p>
            <a:pPr algn="ctr"/>
            <a:endParaRPr lang="en-US" sz="2300" spc="600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801187" y="547190"/>
            <a:ext cx="10415451" cy="124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500" dirty="0">
                <a:ln w="0"/>
                <a:solidFill>
                  <a:schemeClr val="accent5">
                    <a:lumMod val="85000"/>
                    <a:lumOff val="1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Lato" panose="020F0502020204030203"/>
                <a:cs typeface="Times New Roman" panose="02020603050405020304" pitchFamily="18" charset="0"/>
              </a:rPr>
              <a:t>BÁO CÁO ĐỒ ÁN </a:t>
            </a:r>
          </a:p>
          <a:p>
            <a:pPr algn="ctr"/>
            <a:r>
              <a:rPr lang="en-US" sz="2500" dirty="0">
                <a:ln w="0"/>
                <a:solidFill>
                  <a:schemeClr val="accent5">
                    <a:lumMod val="85000"/>
                    <a:lumOff val="1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Lato" panose="020F0502020204030203"/>
                <a:cs typeface="Times New Roman" panose="02020603050405020304" pitchFamily="18" charset="0"/>
              </a:rPr>
              <a:t>MÔN PH</a:t>
            </a:r>
            <a:r>
              <a:rPr lang="vi-VN" sz="2500" dirty="0">
                <a:ln w="0"/>
                <a:solidFill>
                  <a:schemeClr val="accent5">
                    <a:lumMod val="85000"/>
                    <a:lumOff val="1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2500" dirty="0">
                <a:ln w="0"/>
                <a:solidFill>
                  <a:schemeClr val="accent5">
                    <a:lumMod val="85000"/>
                    <a:lumOff val="1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Lato" panose="020F0502020204030203"/>
                <a:cs typeface="Times New Roman" panose="02020603050405020304" pitchFamily="18" charset="0"/>
              </a:rPr>
              <a:t>ƠNG PHÁP PHÁT TRIỂN PHẦN MỀM H</a:t>
            </a:r>
            <a:r>
              <a:rPr lang="vi-VN" sz="2500" dirty="0">
                <a:ln w="0"/>
                <a:solidFill>
                  <a:schemeClr val="accent5">
                    <a:lumMod val="85000"/>
                    <a:lumOff val="1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2500" dirty="0">
                <a:ln w="0"/>
                <a:solidFill>
                  <a:schemeClr val="accent5">
                    <a:lumMod val="85000"/>
                    <a:lumOff val="1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Lato" panose="020F0502020204030203"/>
                <a:cs typeface="Times New Roman" panose="02020603050405020304" pitchFamily="18" charset="0"/>
              </a:rPr>
              <a:t>ỚNG ĐỐI T</a:t>
            </a:r>
            <a:r>
              <a:rPr lang="vi-VN" sz="2500" dirty="0">
                <a:ln w="0"/>
                <a:solidFill>
                  <a:schemeClr val="accent5">
                    <a:lumMod val="85000"/>
                    <a:lumOff val="1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2500" dirty="0">
                <a:ln w="0"/>
                <a:solidFill>
                  <a:schemeClr val="accent5">
                    <a:lumMod val="85000"/>
                    <a:lumOff val="1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Lato" panose="020F0502020204030203"/>
                <a:cs typeface="Times New Roman" panose="02020603050405020304" pitchFamily="18" charset="0"/>
              </a:rPr>
              <a:t>ỢNG</a:t>
            </a:r>
          </a:p>
          <a:p>
            <a:pPr algn="ctr"/>
            <a:r>
              <a:rPr lang="en-US" sz="2500" dirty="0">
                <a:ln w="0"/>
                <a:solidFill>
                  <a:schemeClr val="accent5">
                    <a:lumMod val="85000"/>
                    <a:lumOff val="1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Lato" panose="020F0502020204030203"/>
                <a:cs typeface="Times New Roman" panose="02020603050405020304" pitchFamily="18" charset="0"/>
              </a:rPr>
              <a:t>ĐỀ TÀI QUẢN LÝ QUÁN CÀ PHÊ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1EA8B5E-3455-4AA9-A8D7-67C66CCDA206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345577" y="1942011"/>
            <a:ext cx="3143794" cy="270836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40062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TextBox 1133"/>
          <p:cNvSpPr txBox="1"/>
          <p:nvPr/>
        </p:nvSpPr>
        <p:spPr>
          <a:xfrm>
            <a:off x="381000" y="243235"/>
            <a:ext cx="6099463" cy="495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200" b="1" dirty="0" smtClean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SƠ ĐỒ DỮ LIỆU</a:t>
            </a:r>
            <a:endParaRPr lang="en-US" sz="3200" b="1" dirty="0">
              <a:solidFill>
                <a:schemeClr val="accent1"/>
              </a:solidFill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grpSp>
        <p:nvGrpSpPr>
          <p:cNvPr id="3" name="Group 2">
            <a:extLs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148425"/>
            <a:ext cx="342900" cy="590715"/>
            <a:chOff x="0" y="148425"/>
            <a:chExt cx="342900" cy="590715"/>
          </a:xfrm>
        </p:grpSpPr>
        <p:sp>
          <p:nvSpPr>
            <p:cNvPr id="2" name="Rectangle 1"/>
            <p:cNvSpPr/>
            <p:nvPr/>
          </p:nvSpPr>
          <p:spPr>
            <a:xfrm>
              <a:off x="0" y="148425"/>
              <a:ext cx="213360" cy="59071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251460" y="148425"/>
              <a:ext cx="91440" cy="59071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Title 3" hidden="1">
            <a:extLst>
              <a:ext uri="{FF2B5EF4-FFF2-40B4-BE49-F238E27FC236}">
                <a16:creationId xmlns:a16="http://schemas.microsoft.com/office/drawing/2014/main" id="{6BE13EF6-C310-4B5C-82B9-B423DA069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3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AFAD4B7-2EA1-43BA-8EC4-21238D7BD97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985520"/>
            <a:ext cx="12192000" cy="5415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14579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TextBox 1133"/>
          <p:cNvSpPr txBox="1"/>
          <p:nvPr/>
        </p:nvSpPr>
        <p:spPr>
          <a:xfrm>
            <a:off x="381000" y="243235"/>
            <a:ext cx="6099463" cy="495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200" dirty="0" smtClean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THIẾT KẾ KIẾN TRÚC</a:t>
            </a:r>
            <a:endParaRPr lang="en-US" sz="3200" dirty="0">
              <a:solidFill>
                <a:schemeClr val="accent1"/>
              </a:solidFill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grpSp>
        <p:nvGrpSpPr>
          <p:cNvPr id="3" name="Group 2">
            <a:extLs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148425"/>
            <a:ext cx="342900" cy="590715"/>
            <a:chOff x="0" y="148425"/>
            <a:chExt cx="342900" cy="590715"/>
          </a:xfrm>
        </p:grpSpPr>
        <p:sp>
          <p:nvSpPr>
            <p:cNvPr id="2" name="Rectangle 1"/>
            <p:cNvSpPr/>
            <p:nvPr/>
          </p:nvSpPr>
          <p:spPr>
            <a:xfrm>
              <a:off x="0" y="148425"/>
              <a:ext cx="213360" cy="59071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251460" y="148425"/>
              <a:ext cx="91440" cy="59071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aphicFrame>
        <p:nvGraphicFramePr>
          <p:cNvPr id="45" name="Chart 44" descr="Pie Chart Style"/>
          <p:cNvGraphicFramePr/>
          <p:nvPr>
            <p:extLst>
              <p:ext uri="{D42A27DB-BD31-4B8C-83A1-F6EECF244321}">
                <p14:modId xmlns:p14="http://schemas.microsoft.com/office/powerpoint/2010/main" val="3788198337"/>
              </p:ext>
            </p:extLst>
          </p:nvPr>
        </p:nvGraphicFramePr>
        <p:xfrm>
          <a:off x="381000" y="1376680"/>
          <a:ext cx="1769456" cy="21639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88" name="Chart 87" descr="Pie Chart Style"/>
          <p:cNvGraphicFramePr/>
          <p:nvPr>
            <p:extLst>
              <p:ext uri="{D42A27DB-BD31-4B8C-83A1-F6EECF244321}">
                <p14:modId xmlns:p14="http://schemas.microsoft.com/office/powerpoint/2010/main" val="2747994896"/>
              </p:ext>
            </p:extLst>
          </p:nvPr>
        </p:nvGraphicFramePr>
        <p:xfrm>
          <a:off x="2796136" y="1376680"/>
          <a:ext cx="1769456" cy="21639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96" name="Chart 95" descr="Pie Chart Style"/>
          <p:cNvGraphicFramePr/>
          <p:nvPr>
            <p:extLst>
              <p:ext uri="{D42A27DB-BD31-4B8C-83A1-F6EECF244321}">
                <p14:modId xmlns:p14="http://schemas.microsoft.com/office/powerpoint/2010/main" val="2388507877"/>
              </p:ext>
            </p:extLst>
          </p:nvPr>
        </p:nvGraphicFramePr>
        <p:xfrm>
          <a:off x="7626408" y="1376680"/>
          <a:ext cx="1769456" cy="21639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00" name="Chart 99" descr="Pie Chart Style"/>
          <p:cNvGraphicFramePr/>
          <p:nvPr>
            <p:extLst>
              <p:ext uri="{D42A27DB-BD31-4B8C-83A1-F6EECF244321}">
                <p14:modId xmlns:p14="http://schemas.microsoft.com/office/powerpoint/2010/main" val="1706463581"/>
              </p:ext>
            </p:extLst>
          </p:nvPr>
        </p:nvGraphicFramePr>
        <p:xfrm>
          <a:off x="10041544" y="1376680"/>
          <a:ext cx="1769456" cy="21639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106" name="TextBox 105"/>
          <p:cNvSpPr txBox="1"/>
          <p:nvPr/>
        </p:nvSpPr>
        <p:spPr>
          <a:xfrm>
            <a:off x="515620" y="1000695"/>
            <a:ext cx="35890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Mô</a:t>
            </a:r>
            <a:r>
              <a:rPr lang="en-US" dirty="0" smtClean="0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 smtClean="0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hình</a:t>
            </a:r>
            <a:r>
              <a:rPr lang="en-US" dirty="0" smtClean="0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3 </a:t>
            </a:r>
            <a:r>
              <a:rPr lang="en-US" dirty="0" err="1" smtClean="0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lớp</a:t>
            </a:r>
            <a:endParaRPr lang="en-US" dirty="0">
              <a:solidFill>
                <a:schemeClr val="accent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Title 4" hidden="1">
            <a:extLst>
              <a:ext uri="{FF2B5EF4-FFF2-40B4-BE49-F238E27FC236}">
                <a16:creationId xmlns:a16="http://schemas.microsoft.com/office/drawing/2014/main" id="{91EB68CD-5A94-4E59-AA75-8FF956921C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4</a:t>
            </a:r>
          </a:p>
        </p:txBody>
      </p:sp>
      <p:pic>
        <p:nvPicPr>
          <p:cNvPr id="25" name="Picture 135">
            <a:extLst>
              <a:ext uri="{FF2B5EF4-FFF2-40B4-BE49-F238E27FC236}">
                <a16:creationId xmlns:a16="http://schemas.microsoft.com/office/drawing/2014/main" id="{3252D239-CF06-4E7A-BEC5-259CE25D1AD5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1546786"/>
            <a:ext cx="12191999" cy="500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34495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2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0"/>
                            </p:stCondLst>
                            <p:childTnLst>
                              <p:par>
                                <p:cTn id="21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3" dur="2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7000"/>
                            </p:stCondLst>
                            <p:childTnLst>
                              <p:par>
                                <p:cTn id="2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2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4" grpId="0"/>
      <p:bldGraphic spid="45" grpId="0">
        <p:bldAsOne/>
      </p:bldGraphic>
      <p:bldGraphic spid="88" grpId="0">
        <p:bldAsOne/>
      </p:bldGraphic>
      <p:bldGraphic spid="96" grpId="0">
        <p:bldAsOne/>
      </p:bldGraphic>
      <p:bldGraphic spid="100" grpId="0">
        <p:bldAsOne/>
      </p:bldGraphic>
      <p:bldP spid="10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TextBox 1133"/>
          <p:cNvSpPr txBox="1"/>
          <p:nvPr/>
        </p:nvSpPr>
        <p:spPr>
          <a:xfrm>
            <a:off x="381000" y="243235"/>
            <a:ext cx="6099463" cy="495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200" dirty="0" smtClean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THIẾT KẾ GIAO DIỆN</a:t>
            </a:r>
            <a:endParaRPr lang="en-US" sz="3200" dirty="0">
              <a:solidFill>
                <a:schemeClr val="accent1"/>
              </a:solidFill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grpSp>
        <p:nvGrpSpPr>
          <p:cNvPr id="3" name="Group 2">
            <a:extLs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148425"/>
            <a:ext cx="342900" cy="590715"/>
            <a:chOff x="0" y="148425"/>
            <a:chExt cx="342900" cy="590715"/>
          </a:xfrm>
        </p:grpSpPr>
        <p:sp>
          <p:nvSpPr>
            <p:cNvPr id="2" name="Rectangle 1"/>
            <p:cNvSpPr/>
            <p:nvPr/>
          </p:nvSpPr>
          <p:spPr>
            <a:xfrm>
              <a:off x="0" y="148425"/>
              <a:ext cx="213360" cy="59071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251460" y="148425"/>
              <a:ext cx="91440" cy="59071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aphicFrame>
        <p:nvGraphicFramePr>
          <p:cNvPr id="45" name="Chart 44" descr="Pie Chart Style"/>
          <p:cNvGraphicFramePr/>
          <p:nvPr>
            <p:extLst/>
          </p:nvPr>
        </p:nvGraphicFramePr>
        <p:xfrm>
          <a:off x="381000" y="1376680"/>
          <a:ext cx="1769456" cy="21639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88" name="Chart 87" descr="Pie Chart Style"/>
          <p:cNvGraphicFramePr/>
          <p:nvPr>
            <p:extLst/>
          </p:nvPr>
        </p:nvGraphicFramePr>
        <p:xfrm>
          <a:off x="2796136" y="1376680"/>
          <a:ext cx="1769456" cy="21639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96" name="Chart 95" descr="Pie Chart Style"/>
          <p:cNvGraphicFramePr/>
          <p:nvPr>
            <p:extLst/>
          </p:nvPr>
        </p:nvGraphicFramePr>
        <p:xfrm>
          <a:off x="7626408" y="1376680"/>
          <a:ext cx="1769456" cy="21639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00" name="Chart 99" descr="Pie Chart Style"/>
          <p:cNvGraphicFramePr/>
          <p:nvPr>
            <p:extLst/>
          </p:nvPr>
        </p:nvGraphicFramePr>
        <p:xfrm>
          <a:off x="10041544" y="1376680"/>
          <a:ext cx="1769456" cy="21639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106" name="TextBox 105"/>
          <p:cNvSpPr txBox="1"/>
          <p:nvPr/>
        </p:nvSpPr>
        <p:spPr>
          <a:xfrm>
            <a:off x="535940" y="873244"/>
            <a:ext cx="35890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Giao</a:t>
            </a:r>
            <a:r>
              <a:rPr lang="en-US" dirty="0" smtClean="0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 smtClean="0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diện</a:t>
            </a:r>
            <a:r>
              <a:rPr lang="en-US" dirty="0" smtClean="0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 smtClean="0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màn</a:t>
            </a:r>
            <a:r>
              <a:rPr lang="en-US" dirty="0" smtClean="0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 smtClean="0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hình</a:t>
            </a:r>
            <a:r>
              <a:rPr lang="en-US" dirty="0" smtClean="0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:</a:t>
            </a:r>
            <a:endParaRPr lang="en-US" dirty="0">
              <a:solidFill>
                <a:schemeClr val="accent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Title 4" hidden="1">
            <a:extLst>
              <a:ext uri="{FF2B5EF4-FFF2-40B4-BE49-F238E27FC236}">
                <a16:creationId xmlns:a16="http://schemas.microsoft.com/office/drawing/2014/main" id="{91EB68CD-5A94-4E59-AA75-8FF956921C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4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856" y="1242576"/>
            <a:ext cx="12208856" cy="5375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93144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2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0"/>
                            </p:stCondLst>
                            <p:childTnLst>
                              <p:par>
                                <p:cTn id="21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3" dur="2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7000"/>
                            </p:stCondLst>
                            <p:childTnLst>
                              <p:par>
                                <p:cTn id="2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2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4" grpId="0"/>
      <p:bldGraphic spid="45" grpId="0">
        <p:bldAsOne/>
      </p:bldGraphic>
      <p:bldGraphic spid="88" grpId="0">
        <p:bldAsOne/>
      </p:bldGraphic>
      <p:bldGraphic spid="96" grpId="0">
        <p:bldAsOne/>
      </p:bldGraphic>
      <p:bldGraphic spid="100" grpId="0">
        <p:bldAsOne/>
      </p:bldGraphic>
      <p:bldP spid="10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TextBox 1133"/>
          <p:cNvSpPr txBox="1"/>
          <p:nvPr/>
        </p:nvSpPr>
        <p:spPr>
          <a:xfrm>
            <a:off x="381000" y="243235"/>
            <a:ext cx="6099463" cy="495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200" dirty="0" smtClean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THIẾT KẾ GIAO DIỆN</a:t>
            </a:r>
            <a:endParaRPr lang="en-US" sz="3200" dirty="0">
              <a:solidFill>
                <a:schemeClr val="accent1"/>
              </a:solidFill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grpSp>
        <p:nvGrpSpPr>
          <p:cNvPr id="3" name="Group 2">
            <a:extLs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148425"/>
            <a:ext cx="342900" cy="590715"/>
            <a:chOff x="0" y="148425"/>
            <a:chExt cx="342900" cy="590715"/>
          </a:xfrm>
        </p:grpSpPr>
        <p:sp>
          <p:nvSpPr>
            <p:cNvPr id="2" name="Rectangle 1"/>
            <p:cNvSpPr/>
            <p:nvPr/>
          </p:nvSpPr>
          <p:spPr>
            <a:xfrm>
              <a:off x="0" y="148425"/>
              <a:ext cx="213360" cy="59071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251460" y="148425"/>
              <a:ext cx="91440" cy="59071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aphicFrame>
        <p:nvGraphicFramePr>
          <p:cNvPr id="45" name="Chart 44" descr="Pie Chart Style"/>
          <p:cNvGraphicFramePr/>
          <p:nvPr>
            <p:extLst/>
          </p:nvPr>
        </p:nvGraphicFramePr>
        <p:xfrm>
          <a:off x="381000" y="1376680"/>
          <a:ext cx="1769456" cy="21639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88" name="Chart 87" descr="Pie Chart Style"/>
          <p:cNvGraphicFramePr/>
          <p:nvPr>
            <p:extLst/>
          </p:nvPr>
        </p:nvGraphicFramePr>
        <p:xfrm>
          <a:off x="2796136" y="1376680"/>
          <a:ext cx="1769456" cy="21639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96" name="Chart 95" descr="Pie Chart Style"/>
          <p:cNvGraphicFramePr/>
          <p:nvPr>
            <p:extLst/>
          </p:nvPr>
        </p:nvGraphicFramePr>
        <p:xfrm>
          <a:off x="7626408" y="1376680"/>
          <a:ext cx="1769456" cy="21639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00" name="Chart 99" descr="Pie Chart Style"/>
          <p:cNvGraphicFramePr/>
          <p:nvPr>
            <p:extLst/>
          </p:nvPr>
        </p:nvGraphicFramePr>
        <p:xfrm>
          <a:off x="10041544" y="1376680"/>
          <a:ext cx="1769456" cy="21639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106" name="TextBox 105"/>
          <p:cNvSpPr txBox="1"/>
          <p:nvPr/>
        </p:nvSpPr>
        <p:spPr>
          <a:xfrm>
            <a:off x="535940" y="873244"/>
            <a:ext cx="35890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Giao</a:t>
            </a:r>
            <a:r>
              <a:rPr lang="en-US" dirty="0" smtClean="0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 smtClean="0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diện</a:t>
            </a:r>
            <a:r>
              <a:rPr lang="en-US" dirty="0" smtClean="0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 smtClean="0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màn</a:t>
            </a:r>
            <a:r>
              <a:rPr lang="en-US" dirty="0" smtClean="0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 smtClean="0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hình</a:t>
            </a:r>
            <a:r>
              <a:rPr lang="en-US" dirty="0" smtClean="0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:</a:t>
            </a:r>
            <a:endParaRPr lang="en-US" dirty="0">
              <a:solidFill>
                <a:schemeClr val="accent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Title 4" hidden="1">
            <a:extLst>
              <a:ext uri="{FF2B5EF4-FFF2-40B4-BE49-F238E27FC236}">
                <a16:creationId xmlns:a16="http://schemas.microsoft.com/office/drawing/2014/main" id="{91EB68CD-5A94-4E59-AA75-8FF956921C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4</a:t>
            </a:r>
          </a:p>
        </p:txBody>
      </p:sp>
      <p:pic>
        <p:nvPicPr>
          <p:cNvPr id="13" name="Content Placeholder 4">
            <a:extLst>
              <a:ext uri="{FF2B5EF4-FFF2-40B4-BE49-F238E27FC236}">
                <a16:creationId xmlns:a16="http://schemas.microsoft.com/office/drawing/2014/main" id="{E68BDCC4-44D8-4EC3-9E97-51637E22BCC5}"/>
              </a:ext>
            </a:extLst>
          </p:cNvPr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1376680"/>
            <a:ext cx="12273280" cy="548132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05628392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2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0"/>
                            </p:stCondLst>
                            <p:childTnLst>
                              <p:par>
                                <p:cTn id="21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3" dur="2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7000"/>
                            </p:stCondLst>
                            <p:childTnLst>
                              <p:par>
                                <p:cTn id="2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2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4" grpId="0"/>
      <p:bldGraphic spid="45" grpId="0">
        <p:bldAsOne/>
      </p:bldGraphic>
      <p:bldGraphic spid="88" grpId="0">
        <p:bldAsOne/>
      </p:bldGraphic>
      <p:bldGraphic spid="96" grpId="0">
        <p:bldAsOne/>
      </p:bldGraphic>
      <p:bldGraphic spid="100" grpId="0">
        <p:bldAsOne/>
      </p:bldGraphic>
      <p:bldP spid="10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TextBox 1133"/>
          <p:cNvSpPr txBox="1"/>
          <p:nvPr/>
        </p:nvSpPr>
        <p:spPr>
          <a:xfrm>
            <a:off x="381000" y="243235"/>
            <a:ext cx="6099463" cy="495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200" dirty="0" smtClean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THIẾT KẾ GIAO DIỆN</a:t>
            </a:r>
            <a:endParaRPr lang="en-US" sz="3200" dirty="0">
              <a:solidFill>
                <a:schemeClr val="accent1"/>
              </a:solidFill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grpSp>
        <p:nvGrpSpPr>
          <p:cNvPr id="3" name="Group 2">
            <a:extLs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148425"/>
            <a:ext cx="342900" cy="590715"/>
            <a:chOff x="0" y="148425"/>
            <a:chExt cx="342900" cy="590715"/>
          </a:xfrm>
        </p:grpSpPr>
        <p:sp>
          <p:nvSpPr>
            <p:cNvPr id="2" name="Rectangle 1"/>
            <p:cNvSpPr/>
            <p:nvPr/>
          </p:nvSpPr>
          <p:spPr>
            <a:xfrm>
              <a:off x="0" y="148425"/>
              <a:ext cx="213360" cy="59071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251460" y="148425"/>
              <a:ext cx="91440" cy="59071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aphicFrame>
        <p:nvGraphicFramePr>
          <p:cNvPr id="45" name="Chart 44" descr="Pie Chart Style"/>
          <p:cNvGraphicFramePr/>
          <p:nvPr>
            <p:extLst/>
          </p:nvPr>
        </p:nvGraphicFramePr>
        <p:xfrm>
          <a:off x="381000" y="1376680"/>
          <a:ext cx="1769456" cy="21639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88" name="Chart 87" descr="Pie Chart Style"/>
          <p:cNvGraphicFramePr/>
          <p:nvPr>
            <p:extLst/>
          </p:nvPr>
        </p:nvGraphicFramePr>
        <p:xfrm>
          <a:off x="2796136" y="1376680"/>
          <a:ext cx="1769456" cy="21639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96" name="Chart 95" descr="Pie Chart Style"/>
          <p:cNvGraphicFramePr/>
          <p:nvPr>
            <p:extLst/>
          </p:nvPr>
        </p:nvGraphicFramePr>
        <p:xfrm>
          <a:off x="7626408" y="1376680"/>
          <a:ext cx="1769456" cy="21639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00" name="Chart 99" descr="Pie Chart Style"/>
          <p:cNvGraphicFramePr/>
          <p:nvPr>
            <p:extLst/>
          </p:nvPr>
        </p:nvGraphicFramePr>
        <p:xfrm>
          <a:off x="10041544" y="1376680"/>
          <a:ext cx="1769456" cy="21639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106" name="TextBox 105"/>
          <p:cNvSpPr txBox="1"/>
          <p:nvPr/>
        </p:nvSpPr>
        <p:spPr>
          <a:xfrm>
            <a:off x="535940" y="873244"/>
            <a:ext cx="35890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Giao</a:t>
            </a:r>
            <a:r>
              <a:rPr lang="en-US" dirty="0" smtClean="0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 smtClean="0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diện</a:t>
            </a:r>
            <a:r>
              <a:rPr lang="en-US" dirty="0" smtClean="0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 smtClean="0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màn</a:t>
            </a:r>
            <a:r>
              <a:rPr lang="en-US" dirty="0" smtClean="0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 smtClean="0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hình</a:t>
            </a:r>
            <a:r>
              <a:rPr lang="en-US" dirty="0" smtClean="0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:</a:t>
            </a:r>
            <a:endParaRPr lang="en-US" dirty="0">
              <a:solidFill>
                <a:schemeClr val="accent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Title 4" hidden="1">
            <a:extLst>
              <a:ext uri="{FF2B5EF4-FFF2-40B4-BE49-F238E27FC236}">
                <a16:creationId xmlns:a16="http://schemas.microsoft.com/office/drawing/2014/main" id="{91EB68CD-5A94-4E59-AA75-8FF956921C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4</a:t>
            </a:r>
          </a:p>
        </p:txBody>
      </p:sp>
      <p:pic>
        <p:nvPicPr>
          <p:cNvPr id="14" name="Picture 145">
            <a:extLst>
              <a:ext uri="{FF2B5EF4-FFF2-40B4-BE49-F238E27FC236}">
                <a16:creationId xmlns:a16="http://schemas.microsoft.com/office/drawing/2014/main" id="{CB554931-BDD1-42BB-975B-E864D06CFC84}"/>
              </a:ext>
            </a:extLst>
          </p:cNvPr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1242576"/>
            <a:ext cx="12192000" cy="561542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8000732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2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0"/>
                            </p:stCondLst>
                            <p:childTnLst>
                              <p:par>
                                <p:cTn id="21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3" dur="2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7000"/>
                            </p:stCondLst>
                            <p:childTnLst>
                              <p:par>
                                <p:cTn id="2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2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4" grpId="0"/>
      <p:bldGraphic spid="45" grpId="0">
        <p:bldAsOne/>
      </p:bldGraphic>
      <p:bldGraphic spid="88" grpId="0">
        <p:bldAsOne/>
      </p:bldGraphic>
      <p:bldGraphic spid="96" grpId="0">
        <p:bldAsOne/>
      </p:bldGraphic>
      <p:bldGraphic spid="100" grpId="0">
        <p:bldAsOne/>
      </p:bldGraphic>
      <p:bldP spid="10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TextBox 1133"/>
          <p:cNvSpPr txBox="1"/>
          <p:nvPr/>
        </p:nvSpPr>
        <p:spPr>
          <a:xfrm>
            <a:off x="381000" y="243235"/>
            <a:ext cx="6099463" cy="495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200" dirty="0" smtClean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THIẾT KẾ GIAO DIỆN</a:t>
            </a:r>
            <a:endParaRPr lang="en-US" sz="3200" dirty="0">
              <a:solidFill>
                <a:schemeClr val="accent1"/>
              </a:solidFill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grpSp>
        <p:nvGrpSpPr>
          <p:cNvPr id="3" name="Group 2">
            <a:extLs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148425"/>
            <a:ext cx="342900" cy="590715"/>
            <a:chOff x="0" y="148425"/>
            <a:chExt cx="342900" cy="590715"/>
          </a:xfrm>
        </p:grpSpPr>
        <p:sp>
          <p:nvSpPr>
            <p:cNvPr id="2" name="Rectangle 1"/>
            <p:cNvSpPr/>
            <p:nvPr/>
          </p:nvSpPr>
          <p:spPr>
            <a:xfrm>
              <a:off x="0" y="148425"/>
              <a:ext cx="213360" cy="59071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251460" y="148425"/>
              <a:ext cx="91440" cy="59071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aphicFrame>
        <p:nvGraphicFramePr>
          <p:cNvPr id="45" name="Chart 44" descr="Pie Chart Style"/>
          <p:cNvGraphicFramePr/>
          <p:nvPr>
            <p:extLst/>
          </p:nvPr>
        </p:nvGraphicFramePr>
        <p:xfrm>
          <a:off x="381000" y="1376680"/>
          <a:ext cx="1769456" cy="21639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88" name="Chart 87" descr="Pie Chart Style"/>
          <p:cNvGraphicFramePr/>
          <p:nvPr>
            <p:extLst/>
          </p:nvPr>
        </p:nvGraphicFramePr>
        <p:xfrm>
          <a:off x="2796136" y="1376680"/>
          <a:ext cx="1769456" cy="21639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96" name="Chart 95" descr="Pie Chart Style"/>
          <p:cNvGraphicFramePr/>
          <p:nvPr>
            <p:extLst/>
          </p:nvPr>
        </p:nvGraphicFramePr>
        <p:xfrm>
          <a:off x="7626408" y="1376680"/>
          <a:ext cx="1769456" cy="21639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00" name="Chart 99" descr="Pie Chart Style"/>
          <p:cNvGraphicFramePr/>
          <p:nvPr>
            <p:extLst/>
          </p:nvPr>
        </p:nvGraphicFramePr>
        <p:xfrm>
          <a:off x="10041544" y="1376680"/>
          <a:ext cx="1769456" cy="21639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106" name="TextBox 105"/>
          <p:cNvSpPr txBox="1"/>
          <p:nvPr/>
        </p:nvSpPr>
        <p:spPr>
          <a:xfrm>
            <a:off x="535940" y="873244"/>
            <a:ext cx="35890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Giao</a:t>
            </a:r>
            <a:r>
              <a:rPr lang="en-US" dirty="0" smtClean="0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 smtClean="0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diện</a:t>
            </a:r>
            <a:r>
              <a:rPr lang="en-US" dirty="0" smtClean="0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 smtClean="0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màn</a:t>
            </a:r>
            <a:r>
              <a:rPr lang="en-US" dirty="0" smtClean="0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 smtClean="0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hình</a:t>
            </a:r>
            <a:r>
              <a:rPr lang="en-US" dirty="0" smtClean="0">
                <a:solidFill>
                  <a:schemeClr val="accent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:</a:t>
            </a:r>
            <a:endParaRPr lang="en-US" dirty="0">
              <a:solidFill>
                <a:schemeClr val="accent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Title 4" hidden="1">
            <a:extLst>
              <a:ext uri="{FF2B5EF4-FFF2-40B4-BE49-F238E27FC236}">
                <a16:creationId xmlns:a16="http://schemas.microsoft.com/office/drawing/2014/main" id="{91EB68CD-5A94-4E59-AA75-8FF956921C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4</a:t>
            </a:r>
          </a:p>
        </p:txBody>
      </p:sp>
      <p:pic>
        <p:nvPicPr>
          <p:cNvPr id="14" name="Picture 145">
            <a:extLst>
              <a:ext uri="{FF2B5EF4-FFF2-40B4-BE49-F238E27FC236}">
                <a16:creationId xmlns:a16="http://schemas.microsoft.com/office/drawing/2014/main" id="{CB554931-BDD1-42BB-975B-E864D06CFC84}"/>
              </a:ext>
            </a:extLst>
          </p:cNvPr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1242576"/>
            <a:ext cx="12192000" cy="561542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3361537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2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0"/>
                            </p:stCondLst>
                            <p:childTnLst>
                              <p:par>
                                <p:cTn id="21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3" dur="2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7000"/>
                            </p:stCondLst>
                            <p:childTnLst>
                              <p:par>
                                <p:cTn id="2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2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4" grpId="0"/>
      <p:bldGraphic spid="45" grpId="0">
        <p:bldAsOne/>
      </p:bldGraphic>
      <p:bldGraphic spid="88" grpId="0">
        <p:bldAsOne/>
      </p:bldGraphic>
      <p:bldGraphic spid="96" grpId="0">
        <p:bldAsOne/>
      </p:bldGraphic>
      <p:bldGraphic spid="100" grpId="0">
        <p:bldAsOne/>
      </p:bldGraphic>
      <p:bldP spid="10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op view of coffee mug filled with coffee on a table with coffee beans poured around the mu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717388" y="372404"/>
            <a:ext cx="6879751" cy="496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200" dirty="0" smtClean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KẾT QUẢ ĐẠT ĐƯỢC</a:t>
            </a:r>
            <a:endParaRPr lang="en-US" sz="3200" dirty="0">
              <a:solidFill>
                <a:schemeClr val="accent1"/>
              </a:solidFill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pic>
        <p:nvPicPr>
          <p:cNvPr id="34" name="Picture 33" descr="Coffee mug icon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1245" y="372404"/>
            <a:ext cx="1375955" cy="1935386"/>
          </a:xfrm>
          <a:prstGeom prst="rect">
            <a:avLst/>
          </a:prstGeom>
        </p:spPr>
      </p:pic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C41CB517-0AF2-4424-9DD9-9F81B4C19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6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17388" y="1166842"/>
            <a:ext cx="1001157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Hiểu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rõ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nắm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bắt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và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phân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tích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kĩ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đề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tài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biết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được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cách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phân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tích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đồ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án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một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cách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chính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xác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và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rõ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ràng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thiết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kế</a:t>
            </a:r>
            <a:r>
              <a:rPr lang="en-US" dirty="0">
                <a:solidFill>
                  <a:schemeClr val="bg1"/>
                </a:solidFill>
              </a:rPr>
              <a:t> chi </a:t>
            </a:r>
            <a:r>
              <a:rPr lang="en-US" dirty="0" err="1">
                <a:solidFill>
                  <a:schemeClr val="bg1"/>
                </a:solidFill>
              </a:rPr>
              <a:t>tiết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được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một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số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chức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năng</a:t>
            </a:r>
            <a:r>
              <a:rPr lang="en-US" dirty="0">
                <a:solidFill>
                  <a:schemeClr val="bg1"/>
                </a:solidFill>
              </a:rPr>
              <a:t>: </a:t>
            </a:r>
            <a:r>
              <a:rPr lang="en-US" dirty="0" err="1">
                <a:solidFill>
                  <a:schemeClr val="bg1"/>
                </a:solidFill>
              </a:rPr>
              <a:t>bán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hàng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hóa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đơn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đồ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uống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nguyên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liệu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nhập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hàng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xuất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hàng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đơn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vị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nhân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viên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báo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cáo</a:t>
            </a:r>
            <a:r>
              <a:rPr lang="en-US" dirty="0">
                <a:solidFill>
                  <a:schemeClr val="bg1"/>
                </a:solidFill>
              </a:rPr>
              <a:t>. </a:t>
            </a:r>
            <a:r>
              <a:rPr lang="en-US" dirty="0" err="1">
                <a:solidFill>
                  <a:schemeClr val="bg1"/>
                </a:solidFill>
              </a:rPr>
              <a:t>Mỗi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chức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năng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được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bổ</a:t>
            </a:r>
            <a:r>
              <a:rPr lang="en-US" dirty="0">
                <a:solidFill>
                  <a:schemeClr val="bg1"/>
                </a:solidFill>
              </a:rPr>
              <a:t> sung </a:t>
            </a:r>
            <a:r>
              <a:rPr lang="en-US" dirty="0" err="1">
                <a:solidFill>
                  <a:schemeClr val="bg1"/>
                </a:solidFill>
              </a:rPr>
              <a:t>thêm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nhiều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tính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năng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nhỏ</a:t>
            </a:r>
            <a:r>
              <a:rPr lang="en-US" dirty="0">
                <a:solidFill>
                  <a:schemeClr val="bg1"/>
                </a:solidFill>
              </a:rPr>
              <a:t> (</a:t>
            </a:r>
            <a:r>
              <a:rPr lang="en-US" dirty="0" err="1">
                <a:solidFill>
                  <a:schemeClr val="bg1"/>
                </a:solidFill>
              </a:rPr>
              <a:t>vd</a:t>
            </a:r>
            <a:r>
              <a:rPr lang="en-US" dirty="0">
                <a:solidFill>
                  <a:schemeClr val="bg1"/>
                </a:solidFill>
              </a:rPr>
              <a:t>: </a:t>
            </a:r>
            <a:r>
              <a:rPr lang="en-US" dirty="0" err="1">
                <a:solidFill>
                  <a:schemeClr val="bg1"/>
                </a:solidFill>
              </a:rPr>
              <a:t>Xuất</a:t>
            </a:r>
            <a:r>
              <a:rPr lang="en-US" dirty="0">
                <a:solidFill>
                  <a:schemeClr val="bg1"/>
                </a:solidFill>
              </a:rPr>
              <a:t>, in file,…). </a:t>
            </a:r>
            <a:r>
              <a:rPr lang="en-US" dirty="0" err="1">
                <a:solidFill>
                  <a:schemeClr val="bg1"/>
                </a:solidFill>
              </a:rPr>
              <a:t>Giao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diện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đẹp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mắt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dưới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sự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hỗ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trợ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mạnh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mẽ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đến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từ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Bunifu</a:t>
            </a:r>
            <a:r>
              <a:rPr lang="en-US" dirty="0">
                <a:solidFill>
                  <a:schemeClr val="bg1"/>
                </a:solidFill>
              </a:rPr>
              <a:t> Framework </a:t>
            </a:r>
            <a:r>
              <a:rPr lang="en-US" dirty="0" err="1">
                <a:solidFill>
                  <a:schemeClr val="bg1"/>
                </a:solidFill>
              </a:rPr>
              <a:t>làm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cho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phần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mềm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dễ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sử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dụng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hơn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phần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mềm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quản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lí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quán</a:t>
            </a:r>
            <a:r>
              <a:rPr lang="en-US" dirty="0">
                <a:solidFill>
                  <a:schemeClr val="bg1"/>
                </a:solidFill>
              </a:rPr>
              <a:t> café </a:t>
            </a:r>
            <a:r>
              <a:rPr lang="en-US" dirty="0" err="1">
                <a:solidFill>
                  <a:schemeClr val="bg1"/>
                </a:solidFill>
              </a:rPr>
              <a:t>mang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lại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cho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người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dùng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cảm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giác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thân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thiện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và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tiện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lợi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hơn</a:t>
            </a:r>
            <a:r>
              <a:rPr lang="en-US" dirty="0">
                <a:solidFill>
                  <a:schemeClr val="bg1"/>
                </a:solidFill>
              </a:rPr>
              <a:t>.</a:t>
            </a:r>
          </a:p>
          <a:p>
            <a:r>
              <a:rPr lang="en-US" dirty="0" err="1">
                <a:solidFill>
                  <a:schemeClr val="bg1"/>
                </a:solidFill>
              </a:rPr>
              <a:t>Các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tính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năng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hoàn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thành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tương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đối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hoàn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chỉnh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có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thể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thêm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sửa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xóa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hiện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thông</a:t>
            </a:r>
            <a:r>
              <a:rPr lang="en-US" dirty="0">
                <a:solidFill>
                  <a:schemeClr val="bg1"/>
                </a:solidFill>
              </a:rPr>
              <a:t> tin, </a:t>
            </a:r>
            <a:r>
              <a:rPr lang="en-US" dirty="0" err="1">
                <a:solidFill>
                  <a:schemeClr val="bg1"/>
                </a:solidFill>
              </a:rPr>
              <a:t>giao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diện</a:t>
            </a:r>
            <a:r>
              <a:rPr lang="en-US" dirty="0">
                <a:solidFill>
                  <a:schemeClr val="bg1"/>
                </a:solidFill>
              </a:rPr>
              <a:t> Order </a:t>
            </a:r>
            <a:r>
              <a:rPr lang="en-US" dirty="0" err="1">
                <a:solidFill>
                  <a:schemeClr val="bg1"/>
                </a:solidFill>
              </a:rPr>
              <a:t>vô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cùng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đơn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giản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chính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xác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mới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mẻ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và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dễ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sử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dụng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là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một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điểm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mạnh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của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phần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mềm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trong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công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việc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bán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hàng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góp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phần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phát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triển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và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tăng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doanh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thu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cho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quán</a:t>
            </a:r>
            <a:r>
              <a:rPr lang="en-US" dirty="0">
                <a:solidFill>
                  <a:schemeClr val="bg1"/>
                </a:solidFill>
              </a:rPr>
              <a:t>., </a:t>
            </a:r>
            <a:r>
              <a:rPr lang="en-US" dirty="0" err="1">
                <a:solidFill>
                  <a:schemeClr val="bg1"/>
                </a:solidFill>
              </a:rPr>
              <a:t>tạo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phiếu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báo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cáo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cho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ra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mẫu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báo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cáo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đơn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giản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đẹp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và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chính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xác</a:t>
            </a:r>
            <a:r>
              <a:rPr lang="en-US" dirty="0">
                <a:solidFill>
                  <a:schemeClr val="bg1"/>
                </a:solidFill>
              </a:rPr>
              <a:t>.</a:t>
            </a:r>
          </a:p>
          <a:p>
            <a:r>
              <a:rPr lang="en-US" dirty="0" err="1">
                <a:solidFill>
                  <a:schemeClr val="bg1"/>
                </a:solidFill>
              </a:rPr>
              <a:t>Phần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mềm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cho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phép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chọn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ảnh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từ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thư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mục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và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lưu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vào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trong</a:t>
            </a:r>
            <a:r>
              <a:rPr lang="en-US" dirty="0">
                <a:solidFill>
                  <a:schemeClr val="bg1"/>
                </a:solidFill>
              </a:rPr>
              <a:t> database </a:t>
            </a:r>
            <a:r>
              <a:rPr lang="en-US" dirty="0" err="1">
                <a:solidFill>
                  <a:schemeClr val="bg1"/>
                </a:solidFill>
              </a:rPr>
              <a:t>để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sử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dụng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khi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chọn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sẽ</a:t>
            </a:r>
            <a:r>
              <a:rPr lang="en-US" dirty="0">
                <a:solidFill>
                  <a:schemeClr val="bg1"/>
                </a:solidFill>
              </a:rPr>
              <a:t> load </a:t>
            </a:r>
            <a:r>
              <a:rPr lang="en-US" dirty="0" err="1">
                <a:solidFill>
                  <a:schemeClr val="bg1"/>
                </a:solidFill>
              </a:rPr>
              <a:t>hình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ảnh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lên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ngay</a:t>
            </a:r>
            <a:r>
              <a:rPr lang="en-US" dirty="0">
                <a:solidFill>
                  <a:schemeClr val="bg1"/>
                </a:solidFill>
              </a:rPr>
              <a:t> form </a:t>
            </a:r>
            <a:r>
              <a:rPr lang="en-US" dirty="0" err="1">
                <a:solidFill>
                  <a:schemeClr val="bg1"/>
                </a:solidFill>
              </a:rPr>
              <a:t>để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người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dùng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dễ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kiểm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tra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và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cũng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như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sửa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hình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ảnh</a:t>
            </a:r>
            <a:r>
              <a:rPr lang="en-US" dirty="0">
                <a:solidFill>
                  <a:schemeClr val="bg1"/>
                </a:solidFill>
              </a:rPr>
              <a:t>. </a:t>
            </a:r>
            <a:r>
              <a:rPr lang="en-US" dirty="0" err="1">
                <a:solidFill>
                  <a:schemeClr val="bg1"/>
                </a:solidFill>
              </a:rPr>
              <a:t>Các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phiếu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nhập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phiếu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xuất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hóa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đơn</a:t>
            </a:r>
            <a:r>
              <a:rPr lang="en-US" dirty="0">
                <a:solidFill>
                  <a:schemeClr val="bg1"/>
                </a:solidFill>
              </a:rPr>
              <a:t>,…</a:t>
            </a:r>
            <a:r>
              <a:rPr lang="en-US" dirty="0" err="1">
                <a:solidFill>
                  <a:schemeClr val="bg1"/>
                </a:solidFill>
              </a:rPr>
              <a:t>có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thể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được</a:t>
            </a:r>
            <a:r>
              <a:rPr lang="en-US" dirty="0">
                <a:solidFill>
                  <a:schemeClr val="bg1"/>
                </a:solidFill>
              </a:rPr>
              <a:t> in </a:t>
            </a:r>
            <a:r>
              <a:rPr lang="en-US" dirty="0" err="1">
                <a:solidFill>
                  <a:schemeClr val="bg1"/>
                </a:solidFill>
              </a:rPr>
              <a:t>ra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theo</a:t>
            </a:r>
            <a:r>
              <a:rPr lang="en-US" dirty="0">
                <a:solidFill>
                  <a:schemeClr val="bg1"/>
                </a:solidFill>
              </a:rPr>
              <a:t> ý </a:t>
            </a:r>
            <a:r>
              <a:rPr lang="en-US" dirty="0" err="1">
                <a:solidFill>
                  <a:schemeClr val="bg1"/>
                </a:solidFill>
              </a:rPr>
              <a:t>người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dùng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với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mẫu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đẹp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và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đơn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giản</a:t>
            </a:r>
            <a:r>
              <a:rPr lang="en-US" dirty="0">
                <a:solidFill>
                  <a:schemeClr val="bg1"/>
                </a:solidFill>
              </a:rPr>
              <a:t>.</a:t>
            </a:r>
          </a:p>
          <a:p>
            <a:r>
              <a:rPr lang="en-US" dirty="0" err="1">
                <a:solidFill>
                  <a:schemeClr val="bg1"/>
                </a:solidFill>
              </a:rPr>
              <a:t>Bên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cạnh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đó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vẫn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còn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một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vài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thiếu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sót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của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nhóm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vẫn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chưa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hoàn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thành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kịp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nếu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có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thêm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thời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gian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nhóm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sẽ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cố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gắng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hoàn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thành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một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cách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hoàn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chỉnh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hơn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nữa</a:t>
            </a:r>
            <a:r>
              <a:rPr lang="en-US" dirty="0">
                <a:solidFill>
                  <a:schemeClr val="bg1"/>
                </a:solidFill>
              </a:rPr>
              <a:t>: </a:t>
            </a:r>
          </a:p>
          <a:p>
            <a:r>
              <a:rPr lang="en-US" dirty="0">
                <a:solidFill>
                  <a:schemeClr val="bg1"/>
                </a:solidFill>
              </a:rPr>
              <a:t>-</a:t>
            </a:r>
            <a:r>
              <a:rPr lang="en-US" dirty="0" err="1">
                <a:solidFill>
                  <a:schemeClr val="bg1"/>
                </a:solidFill>
              </a:rPr>
              <a:t>Chưa</a:t>
            </a:r>
            <a:r>
              <a:rPr lang="en-US" dirty="0">
                <a:solidFill>
                  <a:schemeClr val="bg1"/>
                </a:solidFill>
              </a:rPr>
              <a:t> reload </a:t>
            </a:r>
            <a:r>
              <a:rPr lang="en-US" dirty="0" err="1">
                <a:solidFill>
                  <a:schemeClr val="bg1"/>
                </a:solidFill>
              </a:rPr>
              <a:t>được</a:t>
            </a:r>
            <a:r>
              <a:rPr lang="en-US" dirty="0">
                <a:solidFill>
                  <a:schemeClr val="bg1"/>
                </a:solidFill>
              </a:rPr>
              <a:t> form </a:t>
            </a:r>
            <a:r>
              <a:rPr lang="en-US" dirty="0" err="1">
                <a:solidFill>
                  <a:schemeClr val="bg1"/>
                </a:solidFill>
              </a:rPr>
              <a:t>sau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khi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sửa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xóa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chưa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tự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động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cập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nhập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nguyên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liệu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sau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khi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thêm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phiếu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nhập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chưa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hoàn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thành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được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chức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năng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phân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quyền</a:t>
            </a:r>
            <a:r>
              <a:rPr lang="en-US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87617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6" presetClass="emph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3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llustration of a coffee cup and saucer with steam coming out and the wording &quot;Coffee Shop&quot; within the steam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8900" y="212891"/>
            <a:ext cx="4151464" cy="598039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79565" y="745830"/>
            <a:ext cx="4258492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5000" dirty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THANK YOU!</a:t>
            </a: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394485F9-90F6-432D-BFF9-D47B53BB4F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15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21301" y="2756812"/>
            <a:ext cx="5817599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i="1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Cảm</a:t>
            </a:r>
            <a:r>
              <a:rPr lang="en-US" sz="2600" b="1" i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b="1" i="1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ơn</a:t>
            </a:r>
            <a:r>
              <a:rPr lang="en-US" sz="2600" b="1" i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b="1" i="1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thầy</a:t>
            </a:r>
            <a:r>
              <a:rPr lang="en-US" sz="2600" b="1" i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b="1" i="1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600" b="1" i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b="1" i="1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600" b="1" i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b="1" i="1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bạn</a:t>
            </a:r>
            <a:r>
              <a:rPr lang="en-US" sz="2600" b="1" i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b="1" i="1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en-US" sz="2600" b="1" i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b="1" i="1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xem</a:t>
            </a:r>
            <a:r>
              <a:rPr lang="en-US" sz="2600" b="1" i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b="1" i="1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r>
              <a:rPr lang="en-US" sz="2600" b="1" i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b="1" i="1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truyết</a:t>
            </a:r>
            <a:r>
              <a:rPr lang="en-US" sz="2600" b="1" i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b="1" i="1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sz="2600" b="1" i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b="1" i="1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600" b="1" i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b="1" i="1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nhóm</a:t>
            </a:r>
            <a:r>
              <a:rPr lang="en-US" sz="2600" b="1" i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b="1" i="1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mình</a:t>
            </a:r>
            <a:r>
              <a:rPr lang="en-US" sz="2600" b="1" i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3456346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-2" y="0"/>
            <a:ext cx="12192002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Placeholder 1" descr="Coffee shop artwork and icons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1" name="Title 10" hidden="1">
            <a:extLst>
              <a:ext uri="{FF2B5EF4-FFF2-40B4-BE49-F238E27FC236}">
                <a16:creationId xmlns:a16="http://schemas.microsoft.com/office/drawing/2014/main" id="{B825F879-7327-49C3-8A45-B7A226CC3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1</a:t>
            </a:r>
          </a:p>
        </p:txBody>
      </p:sp>
      <p:sp>
        <p:nvSpPr>
          <p:cNvPr id="6" name="Rectangle 5">
            <a:extLs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9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 descr="Illustration of a coffee cup and saucer with steam coming out and the wording &quot;Coffee Shop&quot; within the steam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9648" y="263976"/>
            <a:ext cx="2792701" cy="3708303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4092693" y="4163782"/>
            <a:ext cx="40066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chemeClr val="bg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COFFEE MANAGEMENT</a:t>
            </a:r>
            <a:endParaRPr lang="en-US" sz="3200" b="1" dirty="0">
              <a:solidFill>
                <a:schemeClr val="bg1"/>
              </a:solidFill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529176" y="4862315"/>
            <a:ext cx="11336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spc="600" dirty="0" smtClean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TIGER</a:t>
            </a:r>
          </a:p>
          <a:p>
            <a:pPr algn="ctr"/>
            <a:endParaRPr lang="en-US" spc="600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206240" y="5508646"/>
            <a:ext cx="42497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accent5">
                    <a:lumMod val="85000"/>
                    <a:lumOff val="15000"/>
                  </a:schemeClr>
                </a:solidFill>
              </a:rPr>
              <a:t>Trần</a:t>
            </a:r>
            <a:r>
              <a:rPr lang="en-US" dirty="0" smtClean="0">
                <a:solidFill>
                  <a:schemeClr val="accent5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accent5">
                    <a:lumMod val="85000"/>
                    <a:lumOff val="15000"/>
                  </a:schemeClr>
                </a:solidFill>
              </a:rPr>
              <a:t>Hữu</a:t>
            </a:r>
            <a:r>
              <a:rPr lang="en-US" dirty="0" smtClean="0">
                <a:solidFill>
                  <a:schemeClr val="accent5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accent5">
                    <a:lumMod val="85000"/>
                    <a:lumOff val="15000"/>
                  </a:schemeClr>
                </a:solidFill>
              </a:rPr>
              <a:t>Lộc</a:t>
            </a:r>
            <a:r>
              <a:rPr lang="en-US" dirty="0" smtClean="0">
                <a:solidFill>
                  <a:schemeClr val="accent5">
                    <a:lumMod val="85000"/>
                    <a:lumOff val="15000"/>
                  </a:schemeClr>
                </a:solidFill>
              </a:rPr>
              <a:t>		17520700</a:t>
            </a:r>
          </a:p>
          <a:p>
            <a:r>
              <a:rPr lang="en-US" dirty="0" err="1" smtClean="0">
                <a:solidFill>
                  <a:schemeClr val="accent5">
                    <a:lumMod val="85000"/>
                    <a:lumOff val="15000"/>
                  </a:schemeClr>
                </a:solidFill>
              </a:rPr>
              <a:t>Lê</a:t>
            </a:r>
            <a:r>
              <a:rPr lang="en-US" dirty="0" smtClean="0">
                <a:solidFill>
                  <a:schemeClr val="accent5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accent5">
                    <a:lumMod val="85000"/>
                    <a:lumOff val="15000"/>
                  </a:schemeClr>
                </a:solidFill>
              </a:rPr>
              <a:t>Nguyễn</a:t>
            </a:r>
            <a:r>
              <a:rPr lang="en-US" dirty="0" smtClean="0">
                <a:solidFill>
                  <a:schemeClr val="accent5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accent5">
                    <a:lumMod val="85000"/>
                    <a:lumOff val="15000"/>
                  </a:schemeClr>
                </a:solidFill>
              </a:rPr>
              <a:t>Hoàng</a:t>
            </a:r>
            <a:r>
              <a:rPr lang="en-US" dirty="0" smtClean="0">
                <a:solidFill>
                  <a:schemeClr val="accent5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accent5">
                    <a:lumMod val="85000"/>
                    <a:lumOff val="15000"/>
                  </a:schemeClr>
                </a:solidFill>
              </a:rPr>
              <a:t>Vũ</a:t>
            </a:r>
            <a:r>
              <a:rPr lang="en-US" dirty="0" smtClean="0">
                <a:solidFill>
                  <a:schemeClr val="accent5">
                    <a:lumMod val="85000"/>
                    <a:lumOff val="15000"/>
                  </a:schemeClr>
                </a:solidFill>
              </a:rPr>
              <a:t>	17521270</a:t>
            </a:r>
          </a:p>
          <a:p>
            <a:r>
              <a:rPr lang="en-US" dirty="0" smtClean="0">
                <a:solidFill>
                  <a:schemeClr val="accent5">
                    <a:lumMod val="85000"/>
                    <a:lumOff val="15000"/>
                  </a:schemeClr>
                </a:solidFill>
              </a:rPr>
              <a:t>Phan </a:t>
            </a:r>
            <a:r>
              <a:rPr lang="en-US" dirty="0" err="1" smtClean="0">
                <a:solidFill>
                  <a:schemeClr val="accent5">
                    <a:lumMod val="85000"/>
                    <a:lumOff val="15000"/>
                  </a:schemeClr>
                </a:solidFill>
              </a:rPr>
              <a:t>Lê</a:t>
            </a:r>
            <a:r>
              <a:rPr lang="en-US" dirty="0" smtClean="0">
                <a:solidFill>
                  <a:schemeClr val="accent5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accent5">
                    <a:lumMod val="85000"/>
                    <a:lumOff val="15000"/>
                  </a:schemeClr>
                </a:solidFill>
              </a:rPr>
              <a:t>Trọng</a:t>
            </a:r>
            <a:r>
              <a:rPr lang="en-US" dirty="0" smtClean="0">
                <a:solidFill>
                  <a:schemeClr val="accent5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accent5">
                    <a:lumMod val="85000"/>
                    <a:lumOff val="15000"/>
                  </a:schemeClr>
                </a:solidFill>
              </a:rPr>
              <a:t>Nhân</a:t>
            </a:r>
            <a:r>
              <a:rPr lang="en-US" dirty="0" smtClean="0">
                <a:solidFill>
                  <a:schemeClr val="accent5">
                    <a:lumMod val="85000"/>
                    <a:lumOff val="15000"/>
                  </a:schemeClr>
                </a:solidFill>
              </a:rPr>
              <a:t> 	17520843</a:t>
            </a:r>
          </a:p>
          <a:p>
            <a:r>
              <a:rPr lang="en-US" dirty="0" err="1" smtClean="0">
                <a:solidFill>
                  <a:schemeClr val="accent5">
                    <a:lumMod val="85000"/>
                    <a:lumOff val="15000"/>
                  </a:schemeClr>
                </a:solidFill>
              </a:rPr>
              <a:t>Nguyễn</a:t>
            </a:r>
            <a:r>
              <a:rPr lang="en-US" dirty="0" smtClean="0">
                <a:solidFill>
                  <a:schemeClr val="accent5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accent5">
                    <a:lumMod val="85000"/>
                    <a:lumOff val="15000"/>
                  </a:schemeClr>
                </a:solidFill>
              </a:rPr>
              <a:t>Văn</a:t>
            </a:r>
            <a:r>
              <a:rPr lang="en-US" dirty="0" smtClean="0">
                <a:solidFill>
                  <a:schemeClr val="accent5">
                    <a:lumMod val="85000"/>
                    <a:lumOff val="15000"/>
                  </a:schemeClr>
                </a:solidFill>
              </a:rPr>
              <a:t> Minh		17520759</a:t>
            </a:r>
            <a:endParaRPr lang="en-US" dirty="0">
              <a:solidFill>
                <a:schemeClr val="accent5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2233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repeatCount="4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50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85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hotograph of coffee mug filled, on a table and surrounded by coffee bean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-1" y="9747"/>
            <a:ext cx="12192001" cy="6858000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787056" y="404459"/>
            <a:ext cx="45164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32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Tổng</a:t>
            </a:r>
            <a:r>
              <a:rPr lang="en-US" sz="3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quan</a:t>
            </a:r>
            <a:r>
              <a:rPr lang="en-US" sz="3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sz="3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sz="3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r>
              <a:rPr lang="en-US" sz="32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sz="32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787056" y="1021777"/>
            <a:ext cx="1039475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dirty="0" err="1">
                <a:ln w="0"/>
                <a:solidFill>
                  <a:schemeClr val="bg1">
                    <a:lumMod val="95000"/>
                  </a:schemeClr>
                </a:solidFill>
                <a:latin typeface="Lato" panose="020F0502020204030203"/>
                <a:cs typeface="Times New Roman" panose="02020603050405020304" pitchFamily="18" charset="0"/>
              </a:rPr>
              <a:t>Phần</a:t>
            </a:r>
            <a:r>
              <a:rPr lang="en-US" dirty="0">
                <a:ln w="0"/>
                <a:solidFill>
                  <a:schemeClr val="bg1">
                    <a:lumMod val="95000"/>
                  </a:schemeClr>
                </a:solidFill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dirty="0" err="1">
                <a:ln w="0"/>
                <a:solidFill>
                  <a:schemeClr val="bg1">
                    <a:lumMod val="95000"/>
                  </a:schemeClr>
                </a:solidFill>
                <a:latin typeface="Lato" panose="020F0502020204030203"/>
                <a:cs typeface="Times New Roman" panose="02020603050405020304" pitchFamily="18" charset="0"/>
              </a:rPr>
              <a:t>mềm</a:t>
            </a:r>
            <a:r>
              <a:rPr lang="en-US" dirty="0">
                <a:ln w="0"/>
                <a:solidFill>
                  <a:schemeClr val="bg1">
                    <a:lumMod val="95000"/>
                  </a:schemeClr>
                </a:solidFill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dirty="0" err="1">
                <a:ln w="0"/>
                <a:solidFill>
                  <a:schemeClr val="bg1">
                    <a:lumMod val="95000"/>
                  </a:schemeClr>
                </a:solidFill>
                <a:latin typeface="Lato" panose="020F0502020204030203"/>
                <a:cs typeface="Times New Roman" panose="02020603050405020304" pitchFamily="18" charset="0"/>
              </a:rPr>
              <a:t>quản</a:t>
            </a:r>
            <a:r>
              <a:rPr lang="en-US" dirty="0">
                <a:ln w="0"/>
                <a:solidFill>
                  <a:schemeClr val="bg1">
                    <a:lumMod val="95000"/>
                  </a:schemeClr>
                </a:solidFill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dirty="0" err="1">
                <a:ln w="0"/>
                <a:solidFill>
                  <a:schemeClr val="bg1">
                    <a:lumMod val="95000"/>
                  </a:schemeClr>
                </a:solidFill>
                <a:latin typeface="Lato" panose="020F0502020204030203"/>
                <a:cs typeface="Times New Roman" panose="02020603050405020304" pitchFamily="18" charset="0"/>
              </a:rPr>
              <a:t>lý</a:t>
            </a:r>
            <a:r>
              <a:rPr lang="en-US" dirty="0">
                <a:ln w="0"/>
                <a:solidFill>
                  <a:schemeClr val="bg1">
                    <a:lumMod val="95000"/>
                  </a:schemeClr>
                </a:solidFill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dirty="0" err="1">
                <a:ln w="0"/>
                <a:solidFill>
                  <a:schemeClr val="bg1">
                    <a:lumMod val="95000"/>
                  </a:schemeClr>
                </a:solidFill>
                <a:latin typeface="Lato" panose="020F0502020204030203"/>
                <a:cs typeface="Times New Roman" panose="02020603050405020304" pitchFamily="18" charset="0"/>
              </a:rPr>
              <a:t>quán</a:t>
            </a:r>
            <a:r>
              <a:rPr lang="en-US" dirty="0">
                <a:ln w="0"/>
                <a:solidFill>
                  <a:schemeClr val="bg1">
                    <a:lumMod val="95000"/>
                  </a:schemeClr>
                </a:solidFill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dirty="0" err="1">
                <a:ln w="0"/>
                <a:solidFill>
                  <a:schemeClr val="bg1">
                    <a:lumMod val="95000"/>
                  </a:schemeClr>
                </a:solidFill>
                <a:latin typeface="Lato" panose="020F0502020204030203"/>
                <a:cs typeface="Times New Roman" panose="02020603050405020304" pitchFamily="18" charset="0"/>
              </a:rPr>
              <a:t>cà</a:t>
            </a:r>
            <a:r>
              <a:rPr lang="en-US" dirty="0">
                <a:ln w="0"/>
                <a:solidFill>
                  <a:schemeClr val="bg1">
                    <a:lumMod val="95000"/>
                  </a:schemeClr>
                </a:solidFill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dirty="0" err="1">
                <a:ln w="0"/>
                <a:solidFill>
                  <a:schemeClr val="bg1">
                    <a:lumMod val="95000"/>
                  </a:schemeClr>
                </a:solidFill>
                <a:latin typeface="Lato" panose="020F0502020204030203"/>
                <a:cs typeface="Times New Roman" panose="02020603050405020304" pitchFamily="18" charset="0"/>
              </a:rPr>
              <a:t>phê</a:t>
            </a:r>
            <a:r>
              <a:rPr lang="en-US" dirty="0">
                <a:ln w="0"/>
                <a:solidFill>
                  <a:schemeClr val="bg1">
                    <a:lumMod val="95000"/>
                  </a:schemeClr>
                </a:solidFill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dirty="0" err="1">
                <a:ln w="0"/>
                <a:solidFill>
                  <a:schemeClr val="bg1">
                    <a:lumMod val="95000"/>
                  </a:schemeClr>
                </a:solidFill>
                <a:latin typeface="Lato" panose="020F0502020204030203"/>
                <a:cs typeface="Times New Roman" panose="02020603050405020304" pitchFamily="18" charset="0"/>
              </a:rPr>
              <a:t>là</a:t>
            </a:r>
            <a:r>
              <a:rPr lang="en-US" dirty="0">
                <a:ln w="0"/>
                <a:solidFill>
                  <a:schemeClr val="bg1">
                    <a:lumMod val="95000"/>
                  </a:schemeClr>
                </a:solidFill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dirty="0" err="1">
                <a:ln w="0"/>
                <a:solidFill>
                  <a:schemeClr val="bg1">
                    <a:lumMod val="95000"/>
                  </a:schemeClr>
                </a:solidFill>
                <a:latin typeface="Lato" panose="020F0502020204030203"/>
                <a:cs typeface="Times New Roman" panose="02020603050405020304" pitchFamily="18" charset="0"/>
              </a:rPr>
              <a:t>ứng</a:t>
            </a:r>
            <a:r>
              <a:rPr lang="en-US" dirty="0">
                <a:ln w="0"/>
                <a:solidFill>
                  <a:schemeClr val="bg1">
                    <a:lumMod val="95000"/>
                  </a:schemeClr>
                </a:solidFill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dirty="0" err="1">
                <a:ln w="0"/>
                <a:solidFill>
                  <a:schemeClr val="bg1">
                    <a:lumMod val="95000"/>
                  </a:schemeClr>
                </a:solidFill>
                <a:latin typeface="Lato" panose="020F0502020204030203"/>
                <a:cs typeface="Times New Roman" panose="02020603050405020304" pitchFamily="18" charset="0"/>
              </a:rPr>
              <a:t>dụng</a:t>
            </a:r>
            <a:r>
              <a:rPr lang="en-US" dirty="0">
                <a:ln w="0"/>
                <a:solidFill>
                  <a:schemeClr val="bg1">
                    <a:lumMod val="95000"/>
                  </a:schemeClr>
                </a:solidFill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dirty="0" err="1">
                <a:ln w="0"/>
                <a:solidFill>
                  <a:schemeClr val="bg1">
                    <a:lumMod val="95000"/>
                  </a:schemeClr>
                </a:solidFill>
                <a:latin typeface="Lato" panose="020F0502020204030203"/>
                <a:cs typeface="Times New Roman" panose="02020603050405020304" pitchFamily="18" charset="0"/>
              </a:rPr>
              <a:t>công</a:t>
            </a:r>
            <a:r>
              <a:rPr lang="en-US" dirty="0">
                <a:ln w="0"/>
                <a:solidFill>
                  <a:schemeClr val="bg1">
                    <a:lumMod val="95000"/>
                  </a:schemeClr>
                </a:solidFill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dirty="0" err="1">
                <a:ln w="0"/>
                <a:solidFill>
                  <a:schemeClr val="bg1">
                    <a:lumMod val="95000"/>
                  </a:schemeClr>
                </a:solidFill>
                <a:latin typeface="Lato" panose="020F0502020204030203"/>
                <a:cs typeface="Times New Roman" panose="02020603050405020304" pitchFamily="18" charset="0"/>
              </a:rPr>
              <a:t>nghệ</a:t>
            </a:r>
            <a:r>
              <a:rPr lang="en-US" dirty="0">
                <a:ln w="0"/>
                <a:solidFill>
                  <a:schemeClr val="bg1">
                    <a:lumMod val="95000"/>
                  </a:schemeClr>
                </a:solidFill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dirty="0" err="1">
                <a:ln w="0"/>
                <a:solidFill>
                  <a:schemeClr val="bg1">
                    <a:lumMod val="95000"/>
                  </a:schemeClr>
                </a:solidFill>
                <a:latin typeface="Lato" panose="020F0502020204030203"/>
                <a:cs typeface="Times New Roman" panose="02020603050405020304" pitchFamily="18" charset="0"/>
              </a:rPr>
              <a:t>thông</a:t>
            </a:r>
            <a:r>
              <a:rPr lang="en-US" dirty="0">
                <a:ln w="0"/>
                <a:solidFill>
                  <a:schemeClr val="bg1">
                    <a:lumMod val="95000"/>
                  </a:schemeClr>
                </a:solidFill>
                <a:latin typeface="Lato" panose="020F0502020204030203"/>
                <a:cs typeface="Times New Roman" panose="02020603050405020304" pitchFamily="18" charset="0"/>
              </a:rPr>
              <a:t> tin </a:t>
            </a:r>
            <a:r>
              <a:rPr lang="en-US" dirty="0" err="1">
                <a:ln w="0"/>
                <a:solidFill>
                  <a:schemeClr val="bg1">
                    <a:lumMod val="95000"/>
                  </a:schemeClr>
                </a:solidFill>
                <a:latin typeface="Lato" panose="020F0502020204030203"/>
                <a:cs typeface="Times New Roman" panose="02020603050405020304" pitchFamily="18" charset="0"/>
              </a:rPr>
              <a:t>vào</a:t>
            </a:r>
            <a:r>
              <a:rPr lang="en-US" dirty="0">
                <a:ln w="0"/>
                <a:solidFill>
                  <a:schemeClr val="bg1">
                    <a:lumMod val="95000"/>
                  </a:schemeClr>
                </a:solidFill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dirty="0" err="1">
                <a:ln w="0"/>
                <a:solidFill>
                  <a:schemeClr val="bg1">
                    <a:lumMod val="95000"/>
                  </a:schemeClr>
                </a:solidFill>
                <a:latin typeface="Lato" panose="020F0502020204030203"/>
                <a:cs typeface="Times New Roman" panose="02020603050405020304" pitchFamily="18" charset="0"/>
              </a:rPr>
              <a:t>quá</a:t>
            </a:r>
            <a:r>
              <a:rPr lang="en-US" dirty="0">
                <a:ln w="0"/>
                <a:solidFill>
                  <a:schemeClr val="bg1">
                    <a:lumMod val="95000"/>
                  </a:schemeClr>
                </a:solidFill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dirty="0" err="1">
                <a:ln w="0"/>
                <a:solidFill>
                  <a:schemeClr val="bg1">
                    <a:lumMod val="95000"/>
                  </a:schemeClr>
                </a:solidFill>
                <a:latin typeface="Lato" panose="020F0502020204030203"/>
                <a:cs typeface="Times New Roman" panose="02020603050405020304" pitchFamily="18" charset="0"/>
              </a:rPr>
              <a:t>trình</a:t>
            </a:r>
            <a:r>
              <a:rPr lang="en-US" dirty="0">
                <a:ln w="0"/>
                <a:solidFill>
                  <a:schemeClr val="bg1">
                    <a:lumMod val="95000"/>
                  </a:schemeClr>
                </a:solidFill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dirty="0" err="1">
                <a:ln w="0"/>
                <a:solidFill>
                  <a:schemeClr val="bg1">
                    <a:lumMod val="95000"/>
                  </a:schemeClr>
                </a:solidFill>
                <a:latin typeface="Lato" panose="020F0502020204030203"/>
                <a:cs typeface="Times New Roman" panose="02020603050405020304" pitchFamily="18" charset="0"/>
              </a:rPr>
              <a:t>quản</a:t>
            </a:r>
            <a:r>
              <a:rPr lang="en-US" dirty="0">
                <a:ln w="0"/>
                <a:solidFill>
                  <a:schemeClr val="bg1">
                    <a:lumMod val="95000"/>
                  </a:schemeClr>
                </a:solidFill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dirty="0" err="1">
                <a:ln w="0"/>
                <a:solidFill>
                  <a:schemeClr val="bg1">
                    <a:lumMod val="95000"/>
                  </a:schemeClr>
                </a:solidFill>
                <a:latin typeface="Lato" panose="020F0502020204030203"/>
                <a:cs typeface="Times New Roman" panose="02020603050405020304" pitchFamily="18" charset="0"/>
              </a:rPr>
              <a:t>lý</a:t>
            </a:r>
            <a:r>
              <a:rPr lang="en-US" dirty="0">
                <a:ln w="0"/>
                <a:solidFill>
                  <a:schemeClr val="bg1">
                    <a:lumMod val="95000"/>
                  </a:schemeClr>
                </a:solidFill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dirty="0" err="1">
                <a:ln w="0"/>
                <a:solidFill>
                  <a:schemeClr val="bg1">
                    <a:lumMod val="95000"/>
                  </a:schemeClr>
                </a:solidFill>
                <a:latin typeface="Lato" panose="020F0502020204030203"/>
                <a:cs typeface="Times New Roman" panose="02020603050405020304" pitchFamily="18" charset="0"/>
              </a:rPr>
              <a:t>tiếp</a:t>
            </a:r>
            <a:r>
              <a:rPr lang="en-US" dirty="0">
                <a:ln w="0"/>
                <a:solidFill>
                  <a:schemeClr val="bg1">
                    <a:lumMod val="95000"/>
                  </a:schemeClr>
                </a:solidFill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dirty="0" err="1">
                <a:ln w="0"/>
                <a:solidFill>
                  <a:schemeClr val="bg1">
                    <a:lumMod val="95000"/>
                  </a:schemeClr>
                </a:solidFill>
                <a:latin typeface="Lato" panose="020F0502020204030203"/>
                <a:cs typeface="Times New Roman" panose="02020603050405020304" pitchFamily="18" charset="0"/>
              </a:rPr>
              <a:t>nhận</a:t>
            </a:r>
            <a:r>
              <a:rPr lang="en-US" dirty="0">
                <a:ln w="0"/>
                <a:solidFill>
                  <a:schemeClr val="bg1">
                    <a:lumMod val="95000"/>
                  </a:schemeClr>
                </a:solidFill>
                <a:latin typeface="Lato" panose="020F0502020204030203"/>
                <a:cs typeface="Times New Roman" panose="02020603050405020304" pitchFamily="18" charset="0"/>
              </a:rPr>
              <a:t> đ</a:t>
            </a:r>
            <a:r>
              <a:rPr lang="vi-VN" dirty="0">
                <a:ln w="0"/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ơ</a:t>
            </a:r>
            <a:r>
              <a:rPr lang="en-US" dirty="0">
                <a:ln w="0"/>
                <a:solidFill>
                  <a:schemeClr val="bg1">
                    <a:lumMod val="95000"/>
                  </a:schemeClr>
                </a:solidFill>
                <a:latin typeface="Lato" panose="020F0502020204030203"/>
                <a:cs typeface="Times New Roman" panose="02020603050405020304" pitchFamily="18" charset="0"/>
              </a:rPr>
              <a:t>n </a:t>
            </a:r>
            <a:r>
              <a:rPr lang="en-US" dirty="0" err="1">
                <a:ln w="0"/>
                <a:solidFill>
                  <a:schemeClr val="bg1">
                    <a:lumMod val="95000"/>
                  </a:schemeClr>
                </a:solidFill>
                <a:latin typeface="Lato" panose="020F0502020204030203"/>
                <a:cs typeface="Times New Roman" panose="02020603050405020304" pitchFamily="18" charset="0"/>
              </a:rPr>
              <a:t>đặt</a:t>
            </a:r>
            <a:r>
              <a:rPr lang="en-US" dirty="0">
                <a:ln w="0"/>
                <a:solidFill>
                  <a:schemeClr val="bg1">
                    <a:lumMod val="95000"/>
                  </a:schemeClr>
                </a:solidFill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dirty="0" err="1">
                <a:ln w="0"/>
                <a:solidFill>
                  <a:schemeClr val="bg1">
                    <a:lumMod val="95000"/>
                  </a:schemeClr>
                </a:solidFill>
                <a:latin typeface="Lato" panose="020F0502020204030203"/>
                <a:cs typeface="Times New Roman" panose="02020603050405020304" pitchFamily="18" charset="0"/>
              </a:rPr>
              <a:t>hàng</a:t>
            </a:r>
            <a:r>
              <a:rPr lang="en-US" dirty="0">
                <a:ln w="0"/>
                <a:solidFill>
                  <a:schemeClr val="bg1">
                    <a:lumMod val="95000"/>
                  </a:schemeClr>
                </a:solidFill>
                <a:latin typeface="Lato" panose="020F0502020204030203"/>
                <a:cs typeface="Times New Roman" panose="02020603050405020304" pitchFamily="18" charset="0"/>
              </a:rPr>
              <a:t>, </a:t>
            </a:r>
            <a:r>
              <a:rPr lang="en-US" dirty="0" err="1">
                <a:ln w="0"/>
                <a:solidFill>
                  <a:schemeClr val="bg1">
                    <a:lumMod val="95000"/>
                  </a:schemeClr>
                </a:solidFill>
                <a:latin typeface="Lato" panose="020F0502020204030203"/>
                <a:cs typeface="Times New Roman" panose="02020603050405020304" pitchFamily="18" charset="0"/>
              </a:rPr>
              <a:t>giúp</a:t>
            </a:r>
            <a:r>
              <a:rPr lang="en-US" dirty="0">
                <a:ln w="0"/>
                <a:solidFill>
                  <a:schemeClr val="bg1">
                    <a:lumMod val="95000"/>
                  </a:schemeClr>
                </a:solidFill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dirty="0" err="1">
                <a:ln w="0"/>
                <a:solidFill>
                  <a:schemeClr val="bg1">
                    <a:lumMod val="95000"/>
                  </a:schemeClr>
                </a:solidFill>
                <a:latin typeface="Lato" panose="020F0502020204030203"/>
                <a:cs typeface="Times New Roman" panose="02020603050405020304" pitchFamily="18" charset="0"/>
              </a:rPr>
              <a:t>quản</a:t>
            </a:r>
            <a:r>
              <a:rPr lang="en-US" dirty="0">
                <a:ln w="0"/>
                <a:solidFill>
                  <a:schemeClr val="bg1">
                    <a:lumMod val="95000"/>
                  </a:schemeClr>
                </a:solidFill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dirty="0" err="1">
                <a:ln w="0"/>
                <a:solidFill>
                  <a:schemeClr val="bg1">
                    <a:lumMod val="95000"/>
                  </a:schemeClr>
                </a:solidFill>
                <a:latin typeface="Lato" panose="020F0502020204030203"/>
                <a:cs typeface="Times New Roman" panose="02020603050405020304" pitchFamily="18" charset="0"/>
              </a:rPr>
              <a:t>lý</a:t>
            </a:r>
            <a:r>
              <a:rPr lang="en-US" dirty="0">
                <a:ln w="0"/>
                <a:solidFill>
                  <a:schemeClr val="bg1">
                    <a:lumMod val="95000"/>
                  </a:schemeClr>
                </a:solidFill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dirty="0" err="1">
                <a:ln w="0"/>
                <a:solidFill>
                  <a:schemeClr val="bg1">
                    <a:lumMod val="95000"/>
                  </a:schemeClr>
                </a:solidFill>
                <a:latin typeface="Lato" panose="020F0502020204030203"/>
                <a:cs typeface="Times New Roman" panose="02020603050405020304" pitchFamily="18" charset="0"/>
              </a:rPr>
              <a:t>đầy</a:t>
            </a:r>
            <a:r>
              <a:rPr lang="en-US" dirty="0">
                <a:ln w="0"/>
                <a:solidFill>
                  <a:schemeClr val="bg1">
                    <a:lumMod val="95000"/>
                  </a:schemeClr>
                </a:solidFill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dirty="0" err="1">
                <a:ln w="0"/>
                <a:solidFill>
                  <a:schemeClr val="bg1">
                    <a:lumMod val="95000"/>
                  </a:schemeClr>
                </a:solidFill>
                <a:latin typeface="Lato" panose="020F0502020204030203"/>
                <a:cs typeface="Times New Roman" panose="02020603050405020304" pitchFamily="18" charset="0"/>
              </a:rPr>
              <a:t>đủ</a:t>
            </a:r>
            <a:r>
              <a:rPr lang="en-US" dirty="0">
                <a:ln w="0"/>
                <a:solidFill>
                  <a:schemeClr val="bg1">
                    <a:lumMod val="95000"/>
                  </a:schemeClr>
                </a:solidFill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dirty="0" err="1">
                <a:ln w="0"/>
                <a:solidFill>
                  <a:schemeClr val="bg1">
                    <a:lumMod val="95000"/>
                  </a:schemeClr>
                </a:solidFill>
                <a:latin typeface="Lato" panose="020F0502020204030203"/>
                <a:cs typeface="Times New Roman" panose="02020603050405020304" pitchFamily="18" charset="0"/>
              </a:rPr>
              <a:t>các</a:t>
            </a:r>
            <a:r>
              <a:rPr lang="en-US" dirty="0">
                <a:ln w="0"/>
                <a:solidFill>
                  <a:schemeClr val="bg1">
                    <a:lumMod val="95000"/>
                  </a:schemeClr>
                </a:solidFill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dirty="0" err="1">
                <a:ln w="0"/>
                <a:solidFill>
                  <a:schemeClr val="bg1">
                    <a:lumMod val="95000"/>
                  </a:schemeClr>
                </a:solidFill>
                <a:latin typeface="Lato" panose="020F0502020204030203"/>
                <a:cs typeface="Times New Roman" panose="02020603050405020304" pitchFamily="18" charset="0"/>
              </a:rPr>
              <a:t>thông</a:t>
            </a:r>
            <a:r>
              <a:rPr lang="en-US" dirty="0">
                <a:ln w="0"/>
                <a:solidFill>
                  <a:schemeClr val="bg1">
                    <a:lumMod val="95000"/>
                  </a:schemeClr>
                </a:solidFill>
                <a:latin typeface="Lato" panose="020F0502020204030203"/>
                <a:cs typeface="Times New Roman" panose="02020603050405020304" pitchFamily="18" charset="0"/>
              </a:rPr>
              <a:t> tin </a:t>
            </a:r>
            <a:r>
              <a:rPr lang="en-US" dirty="0" err="1">
                <a:ln w="0"/>
                <a:solidFill>
                  <a:schemeClr val="bg1">
                    <a:lumMod val="95000"/>
                  </a:schemeClr>
                </a:solidFill>
                <a:latin typeface="Lato" panose="020F0502020204030203"/>
                <a:cs typeface="Times New Roman" panose="02020603050405020304" pitchFamily="18" charset="0"/>
              </a:rPr>
              <a:t>khách</a:t>
            </a:r>
            <a:r>
              <a:rPr lang="en-US" dirty="0">
                <a:ln w="0"/>
                <a:solidFill>
                  <a:schemeClr val="bg1">
                    <a:lumMod val="95000"/>
                  </a:schemeClr>
                </a:solidFill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dirty="0" err="1">
                <a:ln w="0"/>
                <a:solidFill>
                  <a:schemeClr val="bg1">
                    <a:lumMod val="95000"/>
                  </a:schemeClr>
                </a:solidFill>
                <a:latin typeface="Lato" panose="020F0502020204030203"/>
                <a:cs typeface="Times New Roman" panose="02020603050405020304" pitchFamily="18" charset="0"/>
              </a:rPr>
              <a:t>hàng</a:t>
            </a:r>
            <a:r>
              <a:rPr lang="en-US" dirty="0">
                <a:ln w="0"/>
                <a:solidFill>
                  <a:schemeClr val="bg1">
                    <a:lumMod val="95000"/>
                  </a:schemeClr>
                </a:solidFill>
                <a:latin typeface="Lato" panose="020F0502020204030203"/>
                <a:cs typeface="Times New Roman" panose="02020603050405020304" pitchFamily="18" charset="0"/>
              </a:rPr>
              <a:t>, </a:t>
            </a:r>
            <a:r>
              <a:rPr lang="en-US" dirty="0" err="1">
                <a:ln w="0"/>
                <a:solidFill>
                  <a:schemeClr val="bg1">
                    <a:lumMod val="95000"/>
                  </a:schemeClr>
                </a:solidFill>
                <a:latin typeface="Lato" panose="020F0502020204030203"/>
                <a:cs typeface="Times New Roman" panose="02020603050405020304" pitchFamily="18" charset="0"/>
              </a:rPr>
              <a:t>nhân</a:t>
            </a:r>
            <a:r>
              <a:rPr lang="en-US" dirty="0">
                <a:ln w="0"/>
                <a:solidFill>
                  <a:schemeClr val="bg1">
                    <a:lumMod val="95000"/>
                  </a:schemeClr>
                </a:solidFill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dirty="0" err="1">
                <a:ln w="0"/>
                <a:solidFill>
                  <a:schemeClr val="bg1">
                    <a:lumMod val="95000"/>
                  </a:schemeClr>
                </a:solidFill>
                <a:latin typeface="Lato" panose="020F0502020204030203"/>
                <a:cs typeface="Times New Roman" panose="02020603050405020304" pitchFamily="18" charset="0"/>
              </a:rPr>
              <a:t>viên</a:t>
            </a:r>
            <a:r>
              <a:rPr lang="en-US" dirty="0">
                <a:ln w="0"/>
                <a:solidFill>
                  <a:schemeClr val="bg1">
                    <a:lumMod val="95000"/>
                  </a:schemeClr>
                </a:solidFill>
                <a:latin typeface="Lato" panose="020F0502020204030203"/>
                <a:cs typeface="Times New Roman" panose="02020603050405020304" pitchFamily="18" charset="0"/>
              </a:rPr>
              <a:t>, </a:t>
            </a:r>
            <a:r>
              <a:rPr lang="en-US" dirty="0" err="1">
                <a:ln w="0"/>
                <a:solidFill>
                  <a:schemeClr val="bg1">
                    <a:lumMod val="95000"/>
                  </a:schemeClr>
                </a:solidFill>
                <a:latin typeface="Lato" panose="020F0502020204030203"/>
                <a:cs typeface="Times New Roman" panose="02020603050405020304" pitchFamily="18" charset="0"/>
              </a:rPr>
              <a:t>sản</a:t>
            </a:r>
            <a:r>
              <a:rPr lang="en-US" dirty="0">
                <a:ln w="0"/>
                <a:solidFill>
                  <a:schemeClr val="bg1">
                    <a:lumMod val="95000"/>
                  </a:schemeClr>
                </a:solidFill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dirty="0" err="1">
                <a:ln w="0"/>
                <a:solidFill>
                  <a:schemeClr val="bg1">
                    <a:lumMod val="95000"/>
                  </a:schemeClr>
                </a:solidFill>
                <a:latin typeface="Lato" panose="020F0502020204030203"/>
                <a:cs typeface="Times New Roman" panose="02020603050405020304" pitchFamily="18" charset="0"/>
              </a:rPr>
              <a:t>phẩm</a:t>
            </a:r>
            <a:r>
              <a:rPr lang="en-US" dirty="0">
                <a:ln w="0"/>
                <a:solidFill>
                  <a:schemeClr val="bg1">
                    <a:lumMod val="95000"/>
                  </a:schemeClr>
                </a:solidFill>
                <a:latin typeface="Lato" panose="020F0502020204030203"/>
                <a:cs typeface="Times New Roman" panose="02020603050405020304" pitchFamily="18" charset="0"/>
              </a:rPr>
              <a:t>, </a:t>
            </a:r>
            <a:r>
              <a:rPr lang="en-US" dirty="0" err="1">
                <a:ln w="0"/>
                <a:solidFill>
                  <a:schemeClr val="bg1">
                    <a:lumMod val="95000"/>
                  </a:schemeClr>
                </a:solidFill>
                <a:latin typeface="Lato" panose="020F0502020204030203"/>
                <a:cs typeface="Times New Roman" panose="02020603050405020304" pitchFamily="18" charset="0"/>
              </a:rPr>
              <a:t>nghiệp</a:t>
            </a:r>
            <a:r>
              <a:rPr lang="en-US" dirty="0">
                <a:ln w="0"/>
                <a:solidFill>
                  <a:schemeClr val="bg1">
                    <a:lumMod val="95000"/>
                  </a:schemeClr>
                </a:solidFill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dirty="0" err="1">
                <a:ln w="0"/>
                <a:solidFill>
                  <a:schemeClr val="bg1">
                    <a:lumMod val="95000"/>
                  </a:schemeClr>
                </a:solidFill>
                <a:latin typeface="Lato" panose="020F0502020204030203"/>
                <a:cs typeface="Times New Roman" panose="02020603050405020304" pitchFamily="18" charset="0"/>
              </a:rPr>
              <a:t>liệu</a:t>
            </a:r>
            <a:r>
              <a:rPr lang="en-US" dirty="0">
                <a:ln w="0"/>
                <a:solidFill>
                  <a:schemeClr val="bg1">
                    <a:lumMod val="95000"/>
                  </a:schemeClr>
                </a:solidFill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dirty="0" err="1">
                <a:ln w="0"/>
                <a:solidFill>
                  <a:schemeClr val="bg1">
                    <a:lumMod val="95000"/>
                  </a:schemeClr>
                </a:solidFill>
                <a:latin typeface="Lato" panose="020F0502020204030203"/>
                <a:cs typeface="Times New Roman" panose="02020603050405020304" pitchFamily="18" charset="0"/>
              </a:rPr>
              <a:t>cũng</a:t>
            </a:r>
            <a:r>
              <a:rPr lang="en-US" dirty="0">
                <a:ln w="0"/>
                <a:solidFill>
                  <a:schemeClr val="bg1">
                    <a:lumMod val="95000"/>
                  </a:schemeClr>
                </a:solidFill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dirty="0" err="1">
                <a:ln w="0"/>
                <a:solidFill>
                  <a:schemeClr val="bg1">
                    <a:lumMod val="95000"/>
                  </a:schemeClr>
                </a:solidFill>
                <a:latin typeface="Lato" panose="020F0502020204030203"/>
                <a:cs typeface="Times New Roman" panose="02020603050405020304" pitchFamily="18" charset="0"/>
              </a:rPr>
              <a:t>nhứ</a:t>
            </a:r>
            <a:r>
              <a:rPr lang="en-US" dirty="0">
                <a:ln w="0"/>
                <a:solidFill>
                  <a:schemeClr val="bg1">
                    <a:lumMod val="95000"/>
                  </a:schemeClr>
                </a:solidFill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dirty="0" err="1">
                <a:ln w="0"/>
                <a:solidFill>
                  <a:schemeClr val="bg1">
                    <a:lumMod val="95000"/>
                  </a:schemeClr>
                </a:solidFill>
                <a:latin typeface="Lato" panose="020F0502020204030203"/>
                <a:cs typeface="Times New Roman" panose="02020603050405020304" pitchFamily="18" charset="0"/>
              </a:rPr>
              <a:t>quá</a:t>
            </a:r>
            <a:r>
              <a:rPr lang="en-US" dirty="0">
                <a:ln w="0"/>
                <a:solidFill>
                  <a:schemeClr val="bg1">
                    <a:lumMod val="95000"/>
                  </a:schemeClr>
                </a:solidFill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dirty="0" err="1">
                <a:ln w="0"/>
                <a:solidFill>
                  <a:schemeClr val="bg1">
                    <a:lumMod val="95000"/>
                  </a:schemeClr>
                </a:solidFill>
                <a:latin typeface="Lato" panose="020F0502020204030203"/>
                <a:cs typeface="Times New Roman" panose="02020603050405020304" pitchFamily="18" charset="0"/>
              </a:rPr>
              <a:t>trình</a:t>
            </a:r>
            <a:r>
              <a:rPr lang="en-US" dirty="0">
                <a:ln w="0"/>
                <a:solidFill>
                  <a:schemeClr val="bg1">
                    <a:lumMod val="95000"/>
                  </a:schemeClr>
                </a:solidFill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dirty="0" err="1">
                <a:ln w="0"/>
                <a:solidFill>
                  <a:schemeClr val="bg1">
                    <a:lumMod val="95000"/>
                  </a:schemeClr>
                </a:solidFill>
                <a:latin typeface="Lato" panose="020F0502020204030203"/>
                <a:cs typeface="Times New Roman" panose="02020603050405020304" pitchFamily="18" charset="0"/>
              </a:rPr>
              <a:t>xuất</a:t>
            </a:r>
            <a:r>
              <a:rPr lang="en-US" dirty="0">
                <a:ln w="0"/>
                <a:solidFill>
                  <a:schemeClr val="bg1">
                    <a:lumMod val="95000"/>
                  </a:schemeClr>
                </a:solidFill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dirty="0" err="1">
                <a:ln w="0"/>
                <a:solidFill>
                  <a:schemeClr val="bg1">
                    <a:lumMod val="95000"/>
                  </a:schemeClr>
                </a:solidFill>
                <a:latin typeface="Lato" panose="020F0502020204030203"/>
                <a:cs typeface="Times New Roman" panose="02020603050405020304" pitchFamily="18" charset="0"/>
              </a:rPr>
              <a:t>nhập</a:t>
            </a:r>
            <a:r>
              <a:rPr lang="en-US" dirty="0">
                <a:ln w="0"/>
                <a:solidFill>
                  <a:schemeClr val="bg1">
                    <a:lumMod val="95000"/>
                  </a:schemeClr>
                </a:solidFill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dirty="0" err="1">
                <a:ln w="0"/>
                <a:solidFill>
                  <a:schemeClr val="bg1">
                    <a:lumMod val="95000"/>
                  </a:schemeClr>
                </a:solidFill>
                <a:latin typeface="Lato" panose="020F0502020204030203"/>
                <a:cs typeface="Times New Roman" panose="02020603050405020304" pitchFamily="18" charset="0"/>
              </a:rPr>
              <a:t>kho</a:t>
            </a:r>
            <a:r>
              <a:rPr lang="en-US" dirty="0">
                <a:ln w="0"/>
                <a:solidFill>
                  <a:schemeClr val="bg1">
                    <a:lumMod val="95000"/>
                  </a:schemeClr>
                </a:solidFill>
                <a:latin typeface="Lato" panose="020F0502020204030203"/>
                <a:cs typeface="Times New Roman" panose="02020603050405020304" pitchFamily="18" charset="0"/>
              </a:rPr>
              <a:t>. </a:t>
            </a:r>
            <a:r>
              <a:rPr lang="en-US" dirty="0" err="1">
                <a:ln w="0"/>
                <a:solidFill>
                  <a:schemeClr val="bg1">
                    <a:lumMod val="95000"/>
                  </a:schemeClr>
                </a:solidFill>
                <a:latin typeface="Lato" panose="020F0502020204030203"/>
                <a:cs typeface="Times New Roman" panose="02020603050405020304" pitchFamily="18" charset="0"/>
              </a:rPr>
              <a:t>Mô</a:t>
            </a:r>
            <a:r>
              <a:rPr lang="en-US" dirty="0">
                <a:ln w="0"/>
                <a:solidFill>
                  <a:schemeClr val="bg1">
                    <a:lumMod val="95000"/>
                  </a:schemeClr>
                </a:solidFill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dirty="0" err="1">
                <a:ln w="0"/>
                <a:solidFill>
                  <a:schemeClr val="bg1">
                    <a:lumMod val="95000"/>
                  </a:schemeClr>
                </a:solidFill>
                <a:latin typeface="Lato" panose="020F0502020204030203"/>
                <a:cs typeface="Times New Roman" panose="02020603050405020304" pitchFamily="18" charset="0"/>
              </a:rPr>
              <a:t>hình</a:t>
            </a:r>
            <a:r>
              <a:rPr lang="en-US" dirty="0">
                <a:ln w="0"/>
                <a:solidFill>
                  <a:schemeClr val="bg1">
                    <a:lumMod val="95000"/>
                  </a:schemeClr>
                </a:solidFill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dirty="0" err="1">
                <a:ln w="0"/>
                <a:solidFill>
                  <a:schemeClr val="bg1">
                    <a:lumMod val="95000"/>
                  </a:schemeClr>
                </a:solidFill>
                <a:latin typeface="Lato" panose="020F0502020204030203"/>
                <a:cs typeface="Times New Roman" panose="02020603050405020304" pitchFamily="18" charset="0"/>
              </a:rPr>
              <a:t>quản</a:t>
            </a:r>
            <a:r>
              <a:rPr lang="en-US" dirty="0">
                <a:ln w="0"/>
                <a:solidFill>
                  <a:schemeClr val="bg1">
                    <a:lumMod val="95000"/>
                  </a:schemeClr>
                </a:solidFill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dirty="0" err="1">
                <a:ln w="0"/>
                <a:solidFill>
                  <a:schemeClr val="bg1">
                    <a:lumMod val="95000"/>
                  </a:schemeClr>
                </a:solidFill>
                <a:latin typeface="Lato" panose="020F0502020204030203"/>
                <a:cs typeface="Times New Roman" panose="02020603050405020304" pitchFamily="18" charset="0"/>
              </a:rPr>
              <a:t>lý</a:t>
            </a:r>
            <a:r>
              <a:rPr lang="en-US" dirty="0">
                <a:ln w="0"/>
                <a:solidFill>
                  <a:schemeClr val="bg1">
                    <a:lumMod val="95000"/>
                  </a:schemeClr>
                </a:solidFill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dirty="0" err="1">
                <a:ln w="0"/>
                <a:solidFill>
                  <a:schemeClr val="bg1">
                    <a:lumMod val="95000"/>
                  </a:schemeClr>
                </a:solidFill>
                <a:latin typeface="Lato" panose="020F0502020204030203"/>
                <a:cs typeface="Times New Roman" panose="02020603050405020304" pitchFamily="18" charset="0"/>
              </a:rPr>
              <a:t>quán</a:t>
            </a:r>
            <a:r>
              <a:rPr lang="en-US" dirty="0">
                <a:ln w="0"/>
                <a:solidFill>
                  <a:schemeClr val="bg1">
                    <a:lumMod val="95000"/>
                  </a:schemeClr>
                </a:solidFill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dirty="0" err="1">
                <a:ln w="0"/>
                <a:solidFill>
                  <a:schemeClr val="bg1">
                    <a:lumMod val="95000"/>
                  </a:schemeClr>
                </a:solidFill>
                <a:latin typeface="Lato" panose="020F0502020204030203"/>
                <a:cs typeface="Times New Roman" panose="02020603050405020304" pitchFamily="18" charset="0"/>
              </a:rPr>
              <a:t>cà</a:t>
            </a:r>
            <a:r>
              <a:rPr lang="en-US" dirty="0">
                <a:ln w="0"/>
                <a:solidFill>
                  <a:schemeClr val="bg1">
                    <a:lumMod val="95000"/>
                  </a:schemeClr>
                </a:solidFill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dirty="0" err="1">
                <a:ln w="0"/>
                <a:solidFill>
                  <a:schemeClr val="bg1">
                    <a:lumMod val="95000"/>
                  </a:schemeClr>
                </a:solidFill>
                <a:latin typeface="Lato" panose="020F0502020204030203"/>
                <a:cs typeface="Times New Roman" panose="02020603050405020304" pitchFamily="18" charset="0"/>
              </a:rPr>
              <a:t>phê</a:t>
            </a:r>
            <a:r>
              <a:rPr lang="en-US" dirty="0">
                <a:ln w="0"/>
                <a:solidFill>
                  <a:schemeClr val="bg1">
                    <a:lumMod val="95000"/>
                  </a:schemeClr>
                </a:solidFill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dirty="0" err="1">
                <a:ln w="0"/>
                <a:solidFill>
                  <a:schemeClr val="bg1">
                    <a:lumMod val="95000"/>
                  </a:schemeClr>
                </a:solidFill>
                <a:latin typeface="Lato" panose="020F0502020204030203"/>
                <a:cs typeface="Times New Roman" panose="02020603050405020304" pitchFamily="18" charset="0"/>
              </a:rPr>
              <a:t>là</a:t>
            </a:r>
            <a:r>
              <a:rPr lang="en-US" dirty="0">
                <a:ln w="0"/>
                <a:solidFill>
                  <a:schemeClr val="bg1">
                    <a:lumMod val="95000"/>
                  </a:schemeClr>
                </a:solidFill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dirty="0" err="1">
                <a:ln w="0"/>
                <a:solidFill>
                  <a:schemeClr val="bg1">
                    <a:lumMod val="95000"/>
                  </a:schemeClr>
                </a:solidFill>
                <a:latin typeface="Lato" panose="020F0502020204030203"/>
                <a:cs typeface="Times New Roman" panose="02020603050405020304" pitchFamily="18" charset="0"/>
              </a:rPr>
              <a:t>mô</a:t>
            </a:r>
            <a:r>
              <a:rPr lang="en-US" dirty="0">
                <a:ln w="0"/>
                <a:solidFill>
                  <a:schemeClr val="bg1">
                    <a:lumMod val="95000"/>
                  </a:schemeClr>
                </a:solidFill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dirty="0" err="1">
                <a:ln w="0"/>
                <a:solidFill>
                  <a:schemeClr val="bg1">
                    <a:lumMod val="95000"/>
                  </a:schemeClr>
                </a:solidFill>
                <a:latin typeface="Lato" panose="020F0502020204030203"/>
                <a:cs typeface="Times New Roman" panose="02020603050405020304" pitchFamily="18" charset="0"/>
              </a:rPr>
              <a:t>hình</a:t>
            </a:r>
            <a:r>
              <a:rPr lang="en-US" dirty="0">
                <a:ln w="0"/>
                <a:solidFill>
                  <a:schemeClr val="bg1">
                    <a:lumMod val="95000"/>
                  </a:schemeClr>
                </a:solidFill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dirty="0" err="1">
                <a:ln w="0"/>
                <a:solidFill>
                  <a:schemeClr val="bg1">
                    <a:lumMod val="95000"/>
                  </a:schemeClr>
                </a:solidFill>
                <a:latin typeface="Lato" panose="020F0502020204030203"/>
                <a:cs typeface="Times New Roman" panose="02020603050405020304" pitchFamily="18" charset="0"/>
              </a:rPr>
              <a:t>tổng</a:t>
            </a:r>
            <a:r>
              <a:rPr lang="en-US" dirty="0">
                <a:ln w="0"/>
                <a:solidFill>
                  <a:schemeClr val="bg1">
                    <a:lumMod val="95000"/>
                  </a:schemeClr>
                </a:solidFill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dirty="0" err="1">
                <a:ln w="0"/>
                <a:solidFill>
                  <a:schemeClr val="bg1">
                    <a:lumMod val="95000"/>
                  </a:schemeClr>
                </a:solidFill>
                <a:latin typeface="Lato" panose="020F0502020204030203"/>
                <a:cs typeface="Times New Roman" panose="02020603050405020304" pitchFamily="18" charset="0"/>
              </a:rPr>
              <a:t>thể</a:t>
            </a:r>
            <a:r>
              <a:rPr lang="en-US" dirty="0">
                <a:ln w="0"/>
                <a:solidFill>
                  <a:schemeClr val="bg1">
                    <a:lumMod val="95000"/>
                  </a:schemeClr>
                </a:solidFill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dirty="0" err="1">
                <a:ln w="0"/>
                <a:solidFill>
                  <a:schemeClr val="bg1">
                    <a:lumMod val="95000"/>
                  </a:schemeClr>
                </a:solidFill>
                <a:latin typeface="Lato" panose="020F0502020204030203"/>
                <a:cs typeface="Times New Roman" panose="02020603050405020304" pitchFamily="18" charset="0"/>
              </a:rPr>
              <a:t>về</a:t>
            </a:r>
            <a:r>
              <a:rPr lang="en-US" dirty="0">
                <a:ln w="0"/>
                <a:solidFill>
                  <a:schemeClr val="bg1">
                    <a:lumMod val="95000"/>
                  </a:schemeClr>
                </a:solidFill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dirty="0" err="1">
                <a:ln w="0"/>
                <a:solidFill>
                  <a:schemeClr val="bg1">
                    <a:lumMod val="95000"/>
                  </a:schemeClr>
                </a:solidFill>
                <a:latin typeface="Lato" panose="020F0502020204030203"/>
                <a:cs typeface="Times New Roman" panose="02020603050405020304" pitchFamily="18" charset="0"/>
              </a:rPr>
              <a:t>quán</a:t>
            </a:r>
            <a:r>
              <a:rPr lang="en-US" dirty="0">
                <a:ln w="0"/>
                <a:solidFill>
                  <a:schemeClr val="bg1">
                    <a:lumMod val="95000"/>
                  </a:schemeClr>
                </a:solidFill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dirty="0" err="1">
                <a:ln w="0"/>
                <a:solidFill>
                  <a:schemeClr val="bg1">
                    <a:lumMod val="95000"/>
                  </a:schemeClr>
                </a:solidFill>
                <a:latin typeface="Lato" panose="020F0502020204030203"/>
                <a:cs typeface="Times New Roman" panose="02020603050405020304" pitchFamily="18" charset="0"/>
              </a:rPr>
              <a:t>cà</a:t>
            </a:r>
            <a:r>
              <a:rPr lang="en-US" dirty="0">
                <a:ln w="0"/>
                <a:solidFill>
                  <a:schemeClr val="bg1">
                    <a:lumMod val="95000"/>
                  </a:schemeClr>
                </a:solidFill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dirty="0" err="1">
                <a:ln w="0"/>
                <a:solidFill>
                  <a:schemeClr val="bg1">
                    <a:lumMod val="95000"/>
                  </a:schemeClr>
                </a:solidFill>
                <a:latin typeface="Lato" panose="020F0502020204030203"/>
                <a:cs typeface="Times New Roman" panose="02020603050405020304" pitchFamily="18" charset="0"/>
              </a:rPr>
              <a:t>phê</a:t>
            </a:r>
            <a:r>
              <a:rPr lang="en-US" dirty="0">
                <a:ln w="0"/>
                <a:solidFill>
                  <a:schemeClr val="bg1">
                    <a:lumMod val="95000"/>
                  </a:schemeClr>
                </a:solidFill>
                <a:latin typeface="Lato" panose="020F0502020204030203"/>
                <a:cs typeface="Times New Roman" panose="02020603050405020304" pitchFamily="18" charset="0"/>
              </a:rPr>
              <a:t>, </a:t>
            </a:r>
            <a:r>
              <a:rPr lang="en-US" dirty="0" err="1">
                <a:ln w="0"/>
                <a:solidFill>
                  <a:schemeClr val="bg1">
                    <a:lumMod val="95000"/>
                  </a:schemeClr>
                </a:solidFill>
                <a:latin typeface="Lato" panose="020F0502020204030203"/>
                <a:cs typeface="Times New Roman" panose="02020603050405020304" pitchFamily="18" charset="0"/>
              </a:rPr>
              <a:t>cho</a:t>
            </a:r>
            <a:r>
              <a:rPr lang="en-US" dirty="0">
                <a:ln w="0"/>
                <a:solidFill>
                  <a:schemeClr val="bg1">
                    <a:lumMod val="95000"/>
                  </a:schemeClr>
                </a:solidFill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dirty="0" err="1">
                <a:ln w="0"/>
                <a:solidFill>
                  <a:schemeClr val="bg1">
                    <a:lumMod val="95000"/>
                  </a:schemeClr>
                </a:solidFill>
                <a:latin typeface="Lato" panose="020F0502020204030203"/>
                <a:cs typeface="Times New Roman" panose="02020603050405020304" pitchFamily="18" charset="0"/>
              </a:rPr>
              <a:t>phép</a:t>
            </a:r>
            <a:r>
              <a:rPr lang="en-US" dirty="0">
                <a:ln w="0"/>
                <a:solidFill>
                  <a:schemeClr val="bg1">
                    <a:lumMod val="95000"/>
                  </a:schemeClr>
                </a:solidFill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dirty="0" err="1">
                <a:ln w="0"/>
                <a:solidFill>
                  <a:schemeClr val="bg1">
                    <a:lumMod val="95000"/>
                  </a:schemeClr>
                </a:solidFill>
                <a:latin typeface="Lato" panose="020F0502020204030203"/>
                <a:cs typeface="Times New Roman" panose="02020603050405020304" pitchFamily="18" charset="0"/>
              </a:rPr>
              <a:t>thực</a:t>
            </a:r>
            <a:r>
              <a:rPr lang="en-US" dirty="0">
                <a:ln w="0"/>
                <a:solidFill>
                  <a:schemeClr val="bg1">
                    <a:lumMod val="95000"/>
                  </a:schemeClr>
                </a:solidFill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dirty="0" err="1">
                <a:ln w="0"/>
                <a:solidFill>
                  <a:schemeClr val="bg1">
                    <a:lumMod val="95000"/>
                  </a:schemeClr>
                </a:solidFill>
                <a:latin typeface="Lato" panose="020F0502020204030203"/>
                <a:cs typeface="Times New Roman" panose="02020603050405020304" pitchFamily="18" charset="0"/>
              </a:rPr>
              <a:t>hiện</a:t>
            </a:r>
            <a:r>
              <a:rPr lang="en-US" dirty="0">
                <a:ln w="0"/>
                <a:solidFill>
                  <a:schemeClr val="bg1">
                    <a:lumMod val="95000"/>
                  </a:schemeClr>
                </a:solidFill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dirty="0" err="1">
                <a:ln w="0"/>
                <a:solidFill>
                  <a:schemeClr val="bg1">
                    <a:lumMod val="95000"/>
                  </a:schemeClr>
                </a:solidFill>
                <a:latin typeface="Lato" panose="020F0502020204030203"/>
                <a:cs typeface="Times New Roman" panose="02020603050405020304" pitchFamily="18" charset="0"/>
              </a:rPr>
              <a:t>nhanh</a:t>
            </a:r>
            <a:r>
              <a:rPr lang="en-US" dirty="0">
                <a:ln w="0"/>
                <a:solidFill>
                  <a:schemeClr val="bg1">
                    <a:lumMod val="95000"/>
                  </a:schemeClr>
                </a:solidFill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dirty="0" err="1">
                <a:ln w="0"/>
                <a:solidFill>
                  <a:schemeClr val="bg1">
                    <a:lumMod val="95000"/>
                  </a:schemeClr>
                </a:solidFill>
                <a:latin typeface="Lato" panose="020F0502020204030203"/>
                <a:cs typeface="Times New Roman" panose="02020603050405020304" pitchFamily="18" charset="0"/>
              </a:rPr>
              <a:t>các</a:t>
            </a:r>
            <a:r>
              <a:rPr lang="en-US" dirty="0">
                <a:ln w="0"/>
                <a:solidFill>
                  <a:schemeClr val="bg1">
                    <a:lumMod val="95000"/>
                  </a:schemeClr>
                </a:solidFill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dirty="0" err="1">
                <a:ln w="0"/>
                <a:solidFill>
                  <a:schemeClr val="bg1">
                    <a:lumMod val="95000"/>
                  </a:schemeClr>
                </a:solidFill>
                <a:latin typeface="Lato" panose="020F0502020204030203"/>
                <a:cs typeface="Times New Roman" panose="02020603050405020304" pitchFamily="18" charset="0"/>
              </a:rPr>
              <a:t>thao</a:t>
            </a:r>
            <a:r>
              <a:rPr lang="en-US" dirty="0">
                <a:ln w="0"/>
                <a:solidFill>
                  <a:schemeClr val="bg1">
                    <a:lumMod val="95000"/>
                  </a:schemeClr>
                </a:solidFill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dirty="0" err="1">
                <a:ln w="0"/>
                <a:solidFill>
                  <a:schemeClr val="bg1">
                    <a:lumMod val="95000"/>
                  </a:schemeClr>
                </a:solidFill>
                <a:latin typeface="Lato" panose="020F0502020204030203"/>
                <a:cs typeface="Times New Roman" panose="02020603050405020304" pitchFamily="18" charset="0"/>
              </a:rPr>
              <a:t>tác</a:t>
            </a:r>
            <a:r>
              <a:rPr lang="en-US" dirty="0">
                <a:ln w="0"/>
                <a:solidFill>
                  <a:schemeClr val="bg1">
                    <a:lumMod val="95000"/>
                  </a:schemeClr>
                </a:solidFill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dirty="0" err="1">
                <a:ln w="0"/>
                <a:solidFill>
                  <a:schemeClr val="bg1">
                    <a:lumMod val="95000"/>
                  </a:schemeClr>
                </a:solidFill>
                <a:latin typeface="Lato" panose="020F0502020204030203"/>
                <a:cs typeface="Times New Roman" panose="02020603050405020304" pitchFamily="18" charset="0"/>
              </a:rPr>
              <a:t>quản</a:t>
            </a:r>
            <a:r>
              <a:rPr lang="en-US" dirty="0">
                <a:ln w="0"/>
                <a:solidFill>
                  <a:schemeClr val="bg1">
                    <a:lumMod val="95000"/>
                  </a:schemeClr>
                </a:solidFill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dirty="0" err="1">
                <a:ln w="0"/>
                <a:solidFill>
                  <a:schemeClr val="bg1">
                    <a:lumMod val="95000"/>
                  </a:schemeClr>
                </a:solidFill>
                <a:latin typeface="Lato" panose="020F0502020204030203"/>
                <a:cs typeface="Times New Roman" panose="02020603050405020304" pitchFamily="18" charset="0"/>
              </a:rPr>
              <a:t>lý</a:t>
            </a:r>
            <a:r>
              <a:rPr lang="en-US" dirty="0">
                <a:ln w="0"/>
                <a:solidFill>
                  <a:schemeClr val="bg1">
                    <a:lumMod val="95000"/>
                  </a:schemeClr>
                </a:solidFill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dirty="0" err="1">
                <a:ln w="0"/>
                <a:solidFill>
                  <a:schemeClr val="bg1">
                    <a:lumMod val="95000"/>
                  </a:schemeClr>
                </a:solidFill>
                <a:latin typeface="Lato" panose="020F0502020204030203"/>
                <a:cs typeface="Times New Roman" panose="02020603050405020304" pitchFamily="18" charset="0"/>
              </a:rPr>
              <a:t>các</a:t>
            </a:r>
            <a:r>
              <a:rPr lang="en-US" dirty="0">
                <a:ln w="0"/>
                <a:solidFill>
                  <a:schemeClr val="bg1">
                    <a:lumMod val="95000"/>
                  </a:schemeClr>
                </a:solidFill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dirty="0" err="1">
                <a:ln w="0"/>
                <a:solidFill>
                  <a:schemeClr val="bg1">
                    <a:lumMod val="95000"/>
                  </a:schemeClr>
                </a:solidFill>
                <a:latin typeface="Lato" panose="020F0502020204030203"/>
                <a:cs typeface="Times New Roman" panose="02020603050405020304" pitchFamily="18" charset="0"/>
              </a:rPr>
              <a:t>chức</a:t>
            </a:r>
            <a:r>
              <a:rPr lang="en-US" dirty="0">
                <a:ln w="0"/>
                <a:solidFill>
                  <a:schemeClr val="bg1">
                    <a:lumMod val="95000"/>
                  </a:schemeClr>
                </a:solidFill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dirty="0" err="1">
                <a:ln w="0"/>
                <a:solidFill>
                  <a:schemeClr val="bg1">
                    <a:lumMod val="95000"/>
                  </a:schemeClr>
                </a:solidFill>
                <a:latin typeface="Lato" panose="020F0502020204030203"/>
                <a:cs typeface="Times New Roman" panose="02020603050405020304" pitchFamily="18" charset="0"/>
              </a:rPr>
              <a:t>năng</a:t>
            </a:r>
            <a:r>
              <a:rPr lang="en-US" dirty="0">
                <a:ln w="0"/>
                <a:solidFill>
                  <a:schemeClr val="bg1">
                    <a:lumMod val="95000"/>
                  </a:schemeClr>
                </a:solidFill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dirty="0" err="1">
                <a:ln w="0"/>
                <a:solidFill>
                  <a:schemeClr val="bg1">
                    <a:lumMod val="95000"/>
                  </a:schemeClr>
                </a:solidFill>
                <a:latin typeface="Lato" panose="020F0502020204030203"/>
                <a:cs typeface="Times New Roman" panose="02020603050405020304" pitchFamily="18" charset="0"/>
              </a:rPr>
              <a:t>trong</a:t>
            </a:r>
            <a:r>
              <a:rPr lang="en-US" dirty="0">
                <a:ln w="0"/>
                <a:solidFill>
                  <a:schemeClr val="bg1">
                    <a:lumMod val="95000"/>
                  </a:schemeClr>
                </a:solidFill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dirty="0" err="1">
                <a:ln w="0"/>
                <a:solidFill>
                  <a:schemeClr val="bg1">
                    <a:lumMod val="95000"/>
                  </a:schemeClr>
                </a:solidFill>
                <a:latin typeface="Lato" panose="020F0502020204030203"/>
                <a:cs typeface="Times New Roman" panose="02020603050405020304" pitchFamily="18" charset="0"/>
              </a:rPr>
              <a:t>quán</a:t>
            </a:r>
            <a:r>
              <a:rPr lang="en-US" dirty="0">
                <a:ln w="0"/>
                <a:solidFill>
                  <a:schemeClr val="bg1">
                    <a:lumMod val="95000"/>
                  </a:schemeClr>
                </a:solidFill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dirty="0" err="1">
                <a:ln w="0"/>
                <a:solidFill>
                  <a:schemeClr val="bg1">
                    <a:lumMod val="95000"/>
                  </a:schemeClr>
                </a:solidFill>
                <a:latin typeface="Lato" panose="020F0502020204030203"/>
                <a:cs typeface="Times New Roman" panose="02020603050405020304" pitchFamily="18" charset="0"/>
              </a:rPr>
              <a:t>trà</a:t>
            </a:r>
            <a:r>
              <a:rPr lang="en-US" dirty="0">
                <a:ln w="0"/>
                <a:solidFill>
                  <a:schemeClr val="bg1">
                    <a:lumMod val="95000"/>
                  </a:schemeClr>
                </a:solidFill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dirty="0" err="1">
                <a:ln w="0"/>
                <a:solidFill>
                  <a:schemeClr val="bg1">
                    <a:lumMod val="95000"/>
                  </a:schemeClr>
                </a:solidFill>
                <a:latin typeface="Lato" panose="020F0502020204030203"/>
                <a:cs typeface="Times New Roman" panose="02020603050405020304" pitchFamily="18" charset="0"/>
              </a:rPr>
              <a:t>sữa</a:t>
            </a:r>
            <a:r>
              <a:rPr lang="en-US" dirty="0">
                <a:ln w="0"/>
                <a:solidFill>
                  <a:schemeClr val="bg1">
                    <a:lumMod val="95000"/>
                  </a:schemeClr>
                </a:solidFill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dirty="0" err="1">
                <a:ln w="0"/>
                <a:solidFill>
                  <a:schemeClr val="bg1">
                    <a:lumMod val="95000"/>
                  </a:schemeClr>
                </a:solidFill>
                <a:latin typeface="Lato" panose="020F0502020204030203"/>
                <a:cs typeface="Times New Roman" panose="02020603050405020304" pitchFamily="18" charset="0"/>
              </a:rPr>
              <a:t>và</a:t>
            </a:r>
            <a:r>
              <a:rPr lang="en-US" dirty="0">
                <a:ln w="0"/>
                <a:solidFill>
                  <a:schemeClr val="bg1">
                    <a:lumMod val="95000"/>
                  </a:schemeClr>
                </a:solidFill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dirty="0" err="1">
                <a:ln w="0"/>
                <a:solidFill>
                  <a:schemeClr val="bg1">
                    <a:lumMod val="95000"/>
                  </a:schemeClr>
                </a:solidFill>
                <a:latin typeface="Lato" panose="020F0502020204030203"/>
                <a:cs typeface="Times New Roman" panose="02020603050405020304" pitchFamily="18" charset="0"/>
              </a:rPr>
              <a:t>tổng</a:t>
            </a:r>
            <a:r>
              <a:rPr lang="en-US" dirty="0">
                <a:ln w="0"/>
                <a:solidFill>
                  <a:schemeClr val="bg1">
                    <a:lumMod val="95000"/>
                  </a:schemeClr>
                </a:solidFill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dirty="0" err="1">
                <a:ln w="0"/>
                <a:solidFill>
                  <a:schemeClr val="bg1">
                    <a:lumMod val="95000"/>
                  </a:schemeClr>
                </a:solidFill>
                <a:latin typeface="Lato" panose="020F0502020204030203"/>
                <a:cs typeface="Times New Roman" panose="02020603050405020304" pitchFamily="18" charset="0"/>
              </a:rPr>
              <a:t>hợp</a:t>
            </a:r>
            <a:r>
              <a:rPr lang="en-US" dirty="0">
                <a:ln w="0"/>
                <a:solidFill>
                  <a:schemeClr val="bg1">
                    <a:lumMod val="95000"/>
                  </a:schemeClr>
                </a:solidFill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dirty="0" err="1">
                <a:ln w="0"/>
                <a:solidFill>
                  <a:schemeClr val="bg1">
                    <a:lumMod val="95000"/>
                  </a:schemeClr>
                </a:solidFill>
                <a:latin typeface="Lato" panose="020F0502020204030203"/>
                <a:cs typeface="Times New Roman" panose="02020603050405020304" pitchFamily="18" charset="0"/>
              </a:rPr>
              <a:t>báo</a:t>
            </a:r>
            <a:r>
              <a:rPr lang="en-US" dirty="0">
                <a:ln w="0"/>
                <a:solidFill>
                  <a:schemeClr val="bg1">
                    <a:lumMod val="95000"/>
                  </a:schemeClr>
                </a:solidFill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dirty="0" err="1">
                <a:ln w="0"/>
                <a:solidFill>
                  <a:schemeClr val="bg1">
                    <a:lumMod val="95000"/>
                  </a:schemeClr>
                </a:solidFill>
                <a:latin typeface="Lato" panose="020F0502020204030203"/>
                <a:cs typeface="Times New Roman" panose="02020603050405020304" pitchFamily="18" charset="0"/>
              </a:rPr>
              <a:t>cáo</a:t>
            </a:r>
            <a:r>
              <a:rPr lang="en-US" dirty="0">
                <a:ln w="0"/>
                <a:solidFill>
                  <a:schemeClr val="bg1">
                    <a:lumMod val="95000"/>
                  </a:schemeClr>
                </a:solidFill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dirty="0" err="1">
                <a:ln w="0"/>
                <a:solidFill>
                  <a:schemeClr val="bg1">
                    <a:lumMod val="95000"/>
                  </a:schemeClr>
                </a:solidFill>
                <a:latin typeface="Lato" panose="020F0502020204030203"/>
                <a:cs typeface="Times New Roman" panose="02020603050405020304" pitchFamily="18" charset="0"/>
              </a:rPr>
              <a:t>nhanh</a:t>
            </a:r>
            <a:r>
              <a:rPr lang="en-US" dirty="0">
                <a:ln w="0"/>
                <a:solidFill>
                  <a:schemeClr val="bg1">
                    <a:lumMod val="95000"/>
                  </a:schemeClr>
                </a:solidFill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dirty="0" err="1">
                <a:ln w="0"/>
                <a:solidFill>
                  <a:schemeClr val="bg1">
                    <a:lumMod val="95000"/>
                  </a:schemeClr>
                </a:solidFill>
                <a:latin typeface="Lato" panose="020F0502020204030203"/>
                <a:cs typeface="Times New Roman" panose="02020603050405020304" pitchFamily="18" charset="0"/>
              </a:rPr>
              <a:t>chóng</a:t>
            </a:r>
            <a:r>
              <a:rPr lang="en-US" dirty="0">
                <a:ln w="0"/>
                <a:solidFill>
                  <a:schemeClr val="bg1">
                    <a:lumMod val="95000"/>
                  </a:schemeClr>
                </a:solidFill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dirty="0" err="1">
                <a:ln w="0"/>
                <a:solidFill>
                  <a:schemeClr val="bg1">
                    <a:lumMod val="95000"/>
                  </a:schemeClr>
                </a:solidFill>
                <a:latin typeface="Lato" panose="020F0502020204030203"/>
                <a:cs typeface="Times New Roman" panose="02020603050405020304" pitchFamily="18" charset="0"/>
              </a:rPr>
              <a:t>và</a:t>
            </a:r>
            <a:r>
              <a:rPr lang="en-US" dirty="0">
                <a:ln w="0"/>
                <a:solidFill>
                  <a:schemeClr val="bg1">
                    <a:lumMod val="95000"/>
                  </a:schemeClr>
                </a:solidFill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dirty="0" err="1">
                <a:ln w="0"/>
                <a:solidFill>
                  <a:schemeClr val="bg1">
                    <a:lumMod val="95000"/>
                  </a:schemeClr>
                </a:solidFill>
                <a:latin typeface="Lato" panose="020F0502020204030203"/>
                <a:cs typeface="Times New Roman" panose="02020603050405020304" pitchFamily="18" charset="0"/>
              </a:rPr>
              <a:t>thuận</a:t>
            </a:r>
            <a:r>
              <a:rPr lang="en-US" dirty="0">
                <a:ln w="0"/>
                <a:solidFill>
                  <a:schemeClr val="bg1">
                    <a:lumMod val="95000"/>
                  </a:schemeClr>
                </a:solidFill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dirty="0" err="1">
                <a:ln w="0"/>
                <a:solidFill>
                  <a:schemeClr val="bg1">
                    <a:lumMod val="95000"/>
                  </a:schemeClr>
                </a:solidFill>
                <a:latin typeface="Lato" panose="020F0502020204030203"/>
                <a:cs typeface="Times New Roman" panose="02020603050405020304" pitchFamily="18" charset="0"/>
              </a:rPr>
              <a:t>lợi</a:t>
            </a:r>
            <a:r>
              <a:rPr lang="en-US" dirty="0">
                <a:ln w="0"/>
                <a:solidFill>
                  <a:schemeClr val="bg1">
                    <a:lumMod val="95000"/>
                  </a:schemeClr>
                </a:solidFill>
                <a:latin typeface="Lato" panose="020F0502020204030203"/>
                <a:cs typeface="Times New Roman" panose="02020603050405020304" pitchFamily="18" charset="0"/>
              </a:rPr>
              <a:t>.</a:t>
            </a:r>
            <a:endParaRPr lang="en-US" dirty="0">
              <a:solidFill>
                <a:schemeClr val="bg1">
                  <a:lumMod val="95000"/>
                </a:schemeClr>
              </a:solidFill>
              <a:latin typeface="Lato" panose="020F0502020204030203"/>
              <a:cs typeface="Times New Roman" panose="02020603050405020304" pitchFamily="18" charset="0"/>
            </a:endParaRPr>
          </a:p>
        </p:txBody>
      </p:sp>
      <p:pic>
        <p:nvPicPr>
          <p:cNvPr id="38" name="Picture 37" descr="Illustration of a coffee cup and saucer with steam coming out and the wording &quot;Coffee Shop&quot; within the steam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9877" y="3964423"/>
            <a:ext cx="1907451" cy="2747780"/>
          </a:xfrm>
          <a:prstGeom prst="rect">
            <a:avLst/>
          </a:prstGeom>
        </p:spPr>
      </p:pic>
      <p:sp>
        <p:nvSpPr>
          <p:cNvPr id="4" name="Title 3" hidden="1">
            <a:extLst>
              <a:ext uri="{FF2B5EF4-FFF2-40B4-BE49-F238E27FC236}">
                <a16:creationId xmlns:a16="http://schemas.microsoft.com/office/drawing/2014/main" id="{B99C03C8-BF33-4C27-9832-97127EEB1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2</a:t>
            </a:r>
          </a:p>
        </p:txBody>
      </p:sp>
      <p:sp>
        <p:nvSpPr>
          <p:cNvPr id="8" name="Hình chữ nhật 3">
            <a:extLst>
              <a:ext uri="{FF2B5EF4-FFF2-40B4-BE49-F238E27FC236}">
                <a16:creationId xmlns:a16="http://schemas.microsoft.com/office/drawing/2014/main" id="{DAD9F6B9-73D4-4246-BB28-6307733FA3A0}"/>
              </a:ext>
            </a:extLst>
          </p:cNvPr>
          <p:cNvSpPr/>
          <p:nvPr/>
        </p:nvSpPr>
        <p:spPr>
          <a:xfrm>
            <a:off x="787056" y="3266753"/>
            <a:ext cx="5014514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sz="3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hoạch</a:t>
            </a:r>
            <a:r>
              <a:rPr lang="en-US" sz="3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xây</a:t>
            </a:r>
            <a:r>
              <a:rPr lang="en-US" sz="3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dựng</a:t>
            </a:r>
            <a:r>
              <a:rPr lang="en-US" sz="3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r>
              <a:rPr lang="en-US" sz="3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sz="3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r>
              <a:rPr lang="en-US" sz="32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sz="32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Chỗ dành sẵn cho Nội dung 2">
            <a:extLst>
              <a:ext uri="{FF2B5EF4-FFF2-40B4-BE49-F238E27FC236}">
                <a16:creationId xmlns:a16="http://schemas.microsoft.com/office/drawing/2014/main" id="{2AB48BE6-EDDC-46A9-B4E1-74F5E9A34F14}"/>
              </a:ext>
            </a:extLst>
          </p:cNvPr>
          <p:cNvSpPr txBox="1">
            <a:spLocks/>
          </p:cNvSpPr>
          <p:nvPr/>
        </p:nvSpPr>
        <p:spPr>
          <a:xfrm>
            <a:off x="787056" y="4031386"/>
            <a:ext cx="10515600" cy="261385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smtClean="0">
                <a:solidFill>
                  <a:schemeClr val="bg1"/>
                </a:solidFill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  <a:latin typeface="Lato" panose="020F0502020204030203"/>
                <a:cs typeface="Times New Roman" panose="02020603050405020304" pitchFamily="18" charset="0"/>
              </a:rPr>
              <a:t>Sau</a:t>
            </a:r>
            <a:r>
              <a:rPr lang="en-US" sz="1800" dirty="0" smtClean="0">
                <a:solidFill>
                  <a:schemeClr val="bg1"/>
                </a:solidFill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  <a:latin typeface="Lato" panose="020F0502020204030203"/>
                <a:cs typeface="Times New Roman" panose="02020603050405020304" pitchFamily="18" charset="0"/>
              </a:rPr>
              <a:t>khi</a:t>
            </a:r>
            <a:r>
              <a:rPr lang="en-US" sz="1800" dirty="0" smtClean="0">
                <a:solidFill>
                  <a:schemeClr val="bg1"/>
                </a:solidFill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  <a:latin typeface="Lato" panose="020F0502020204030203"/>
                <a:cs typeface="Times New Roman" panose="02020603050405020304" pitchFamily="18" charset="0"/>
              </a:rPr>
              <a:t>nhận</a:t>
            </a:r>
            <a:r>
              <a:rPr lang="en-US" sz="1800" dirty="0" smtClean="0">
                <a:solidFill>
                  <a:schemeClr val="bg1"/>
                </a:solidFill>
                <a:latin typeface="Lato" panose="020F0502020204030203"/>
                <a:cs typeface="Times New Roman" panose="02020603050405020304" pitchFamily="18" charset="0"/>
              </a:rPr>
              <a:t> đ</a:t>
            </a:r>
            <a:r>
              <a:rPr lang="vi-VN" sz="1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1800" dirty="0" err="1" smtClean="0">
                <a:solidFill>
                  <a:schemeClr val="bg1"/>
                </a:solidFill>
                <a:latin typeface="Lato" panose="020F0502020204030203"/>
                <a:cs typeface="Times New Roman" panose="02020603050405020304" pitchFamily="18" charset="0"/>
              </a:rPr>
              <a:t>ợc</a:t>
            </a:r>
            <a:r>
              <a:rPr lang="en-US" sz="1800" dirty="0" smtClean="0">
                <a:solidFill>
                  <a:schemeClr val="bg1"/>
                </a:solidFill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  <a:latin typeface="Lato" panose="020F0502020204030203"/>
                <a:cs typeface="Times New Roman" panose="02020603050405020304" pitchFamily="18" charset="0"/>
              </a:rPr>
              <a:t>đề</a:t>
            </a:r>
            <a:r>
              <a:rPr lang="en-US" sz="1800" dirty="0" smtClean="0">
                <a:solidFill>
                  <a:schemeClr val="bg1"/>
                </a:solidFill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  <a:latin typeface="Lato" panose="020F0502020204030203"/>
                <a:cs typeface="Times New Roman" panose="02020603050405020304" pitchFamily="18" charset="0"/>
              </a:rPr>
              <a:t>tài</a:t>
            </a:r>
            <a:r>
              <a:rPr lang="en-US" sz="1800" dirty="0" smtClean="0">
                <a:solidFill>
                  <a:schemeClr val="bg1"/>
                </a:solidFill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  <a:latin typeface="Lato" panose="020F0502020204030203"/>
                <a:cs typeface="Times New Roman" panose="02020603050405020304" pitchFamily="18" charset="0"/>
              </a:rPr>
              <a:t>nhóm</a:t>
            </a:r>
            <a:r>
              <a:rPr lang="en-US" sz="1800" dirty="0" smtClean="0">
                <a:solidFill>
                  <a:schemeClr val="bg1"/>
                </a:solidFill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  <a:latin typeface="Lato" panose="020F0502020204030203"/>
                <a:cs typeface="Times New Roman" panose="02020603050405020304" pitchFamily="18" charset="0"/>
              </a:rPr>
              <a:t>đã</a:t>
            </a:r>
            <a:r>
              <a:rPr lang="en-US" sz="1800" dirty="0" smtClean="0">
                <a:solidFill>
                  <a:schemeClr val="bg1"/>
                </a:solidFill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  <a:latin typeface="Lato" panose="020F0502020204030203"/>
                <a:cs typeface="Times New Roman" panose="02020603050405020304" pitchFamily="18" charset="0"/>
              </a:rPr>
              <a:t>cử</a:t>
            </a:r>
            <a:r>
              <a:rPr lang="en-US" sz="1800" dirty="0" smtClean="0">
                <a:solidFill>
                  <a:schemeClr val="bg1"/>
                </a:solidFill>
                <a:latin typeface="Lato" panose="020F0502020204030203"/>
                <a:cs typeface="Times New Roman" panose="02020603050405020304" pitchFamily="18" charset="0"/>
              </a:rPr>
              <a:t> ng</a:t>
            </a:r>
            <a:r>
              <a:rPr lang="vi-VN" sz="1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1800" dirty="0" err="1" smtClean="0">
                <a:solidFill>
                  <a:schemeClr val="bg1"/>
                </a:solidFill>
                <a:latin typeface="Lato" panose="020F0502020204030203"/>
                <a:cs typeface="Times New Roman" panose="02020603050405020304" pitchFamily="18" charset="0"/>
              </a:rPr>
              <a:t>ời</a:t>
            </a:r>
            <a:r>
              <a:rPr lang="en-US" sz="1800" dirty="0" smtClean="0">
                <a:solidFill>
                  <a:schemeClr val="bg1"/>
                </a:solidFill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  <a:latin typeface="Lato" panose="020F0502020204030203"/>
                <a:cs typeface="Times New Roman" panose="02020603050405020304" pitchFamily="18" charset="0"/>
              </a:rPr>
              <a:t>đến</a:t>
            </a:r>
            <a:r>
              <a:rPr lang="en-US" sz="1800" dirty="0" smtClean="0">
                <a:solidFill>
                  <a:schemeClr val="bg1"/>
                </a:solidFill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  <a:latin typeface="Lato" panose="020F0502020204030203"/>
                <a:cs typeface="Times New Roman" panose="02020603050405020304" pitchFamily="18" charset="0"/>
              </a:rPr>
              <a:t>quán</a:t>
            </a:r>
            <a:r>
              <a:rPr lang="en-US" sz="1800" dirty="0" smtClean="0">
                <a:solidFill>
                  <a:schemeClr val="bg1"/>
                </a:solidFill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  <a:latin typeface="Lato" panose="020F0502020204030203"/>
                <a:cs typeface="Times New Roman" panose="02020603050405020304" pitchFamily="18" charset="0"/>
              </a:rPr>
              <a:t>cà</a:t>
            </a:r>
            <a:r>
              <a:rPr lang="en-US" sz="1800" dirty="0" smtClean="0">
                <a:solidFill>
                  <a:schemeClr val="bg1"/>
                </a:solidFill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  <a:latin typeface="Lato" panose="020F0502020204030203"/>
                <a:cs typeface="Times New Roman" panose="02020603050405020304" pitchFamily="18" charset="0"/>
              </a:rPr>
              <a:t>phê</a:t>
            </a:r>
            <a:r>
              <a:rPr lang="en-US" sz="1800" dirty="0" smtClean="0">
                <a:solidFill>
                  <a:schemeClr val="bg1"/>
                </a:solidFill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  <a:latin typeface="Lato" panose="020F0502020204030203"/>
                <a:cs typeface="Times New Roman" panose="02020603050405020304" pitchFamily="18" charset="0"/>
              </a:rPr>
              <a:t>để</a:t>
            </a:r>
            <a:r>
              <a:rPr lang="en-US" sz="1800" dirty="0" smtClean="0">
                <a:solidFill>
                  <a:schemeClr val="bg1"/>
                </a:solidFill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  <a:latin typeface="Lato" panose="020F0502020204030203"/>
                <a:cs typeface="Times New Roman" panose="02020603050405020304" pitchFamily="18" charset="0"/>
              </a:rPr>
              <a:t>tìm</a:t>
            </a:r>
            <a:r>
              <a:rPr lang="en-US" sz="1800" dirty="0" smtClean="0">
                <a:solidFill>
                  <a:schemeClr val="bg1"/>
                </a:solidFill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  <a:latin typeface="Lato" panose="020F0502020204030203"/>
                <a:cs typeface="Times New Roman" panose="02020603050405020304" pitchFamily="18" charset="0"/>
              </a:rPr>
              <a:t>hiểu</a:t>
            </a:r>
            <a:r>
              <a:rPr lang="en-US" sz="1800" dirty="0" smtClean="0">
                <a:solidFill>
                  <a:schemeClr val="bg1"/>
                </a:solidFill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  <a:latin typeface="Lato" panose="020F0502020204030203"/>
                <a:cs typeface="Times New Roman" panose="02020603050405020304" pitchFamily="18" charset="0"/>
              </a:rPr>
              <a:t>quy</a:t>
            </a:r>
            <a:r>
              <a:rPr lang="en-US" sz="1800" dirty="0" smtClean="0">
                <a:solidFill>
                  <a:schemeClr val="bg1"/>
                </a:solidFill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  <a:latin typeface="Lato" panose="020F0502020204030203"/>
                <a:cs typeface="Times New Roman" panose="02020603050405020304" pitchFamily="18" charset="0"/>
              </a:rPr>
              <a:t>trình</a:t>
            </a:r>
            <a:r>
              <a:rPr lang="en-US" sz="1800" dirty="0" smtClean="0">
                <a:solidFill>
                  <a:schemeClr val="bg1"/>
                </a:solidFill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  <a:latin typeface="Lato" panose="020F0502020204030203"/>
                <a:cs typeface="Times New Roman" panose="02020603050405020304" pitchFamily="18" charset="0"/>
              </a:rPr>
              <a:t>làm</a:t>
            </a:r>
            <a:r>
              <a:rPr lang="en-US" sz="1800" dirty="0" smtClean="0">
                <a:solidFill>
                  <a:schemeClr val="bg1"/>
                </a:solidFill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  <a:latin typeface="Lato" panose="020F0502020204030203"/>
                <a:cs typeface="Times New Roman" panose="02020603050405020304" pitchFamily="18" charset="0"/>
              </a:rPr>
              <a:t>việc</a:t>
            </a:r>
            <a:r>
              <a:rPr lang="en-US" sz="1800" dirty="0" smtClean="0">
                <a:solidFill>
                  <a:schemeClr val="bg1"/>
                </a:solidFill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  <a:latin typeface="Lato" panose="020F0502020204030203"/>
                <a:cs typeface="Times New Roman" panose="02020603050405020304" pitchFamily="18" charset="0"/>
              </a:rPr>
              <a:t>của</a:t>
            </a:r>
            <a:r>
              <a:rPr lang="en-US" sz="1800" dirty="0" smtClean="0">
                <a:solidFill>
                  <a:schemeClr val="bg1"/>
                </a:solidFill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  <a:latin typeface="Lato" panose="020F0502020204030203"/>
                <a:cs typeface="Times New Roman" panose="02020603050405020304" pitchFamily="18" charset="0"/>
              </a:rPr>
              <a:t>quán</a:t>
            </a:r>
            <a:r>
              <a:rPr lang="en-US" sz="1800" dirty="0" smtClean="0">
                <a:solidFill>
                  <a:schemeClr val="bg1"/>
                </a:solidFill>
                <a:latin typeface="Lato" panose="020F0502020204030203"/>
                <a:cs typeface="Times New Roman" panose="02020603050405020304" pitchFamily="18" charset="0"/>
              </a:rPr>
              <a:t>.</a:t>
            </a:r>
          </a:p>
          <a:p>
            <a:r>
              <a:rPr lang="en-US" sz="1800" dirty="0" smtClean="0">
                <a:solidFill>
                  <a:schemeClr val="bg1"/>
                </a:solidFill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  <a:latin typeface="Lato" panose="020F0502020204030203"/>
                <a:cs typeface="Times New Roman" panose="02020603050405020304" pitchFamily="18" charset="0"/>
              </a:rPr>
              <a:t>Về</a:t>
            </a:r>
            <a:r>
              <a:rPr lang="en-US" sz="1800" dirty="0" smtClean="0">
                <a:solidFill>
                  <a:schemeClr val="bg1"/>
                </a:solidFill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  <a:latin typeface="Lato" panose="020F0502020204030203"/>
                <a:cs typeface="Times New Roman" panose="02020603050405020304" pitchFamily="18" charset="0"/>
              </a:rPr>
              <a:t>phía</a:t>
            </a:r>
            <a:r>
              <a:rPr lang="en-US" sz="1800" dirty="0" smtClean="0">
                <a:solidFill>
                  <a:schemeClr val="bg1"/>
                </a:solidFill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  <a:latin typeface="Lato" panose="020F0502020204030203"/>
                <a:cs typeface="Times New Roman" panose="02020603050405020304" pitchFamily="18" charset="0"/>
              </a:rPr>
              <a:t>các</a:t>
            </a:r>
            <a:r>
              <a:rPr lang="en-US" sz="1800" dirty="0" smtClean="0">
                <a:solidFill>
                  <a:schemeClr val="bg1"/>
                </a:solidFill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  <a:latin typeface="Lato" panose="020F0502020204030203"/>
                <a:cs typeface="Times New Roman" panose="02020603050405020304" pitchFamily="18" charset="0"/>
              </a:rPr>
              <a:t>nhân</a:t>
            </a:r>
            <a:r>
              <a:rPr lang="en-US" sz="1800" dirty="0" smtClean="0">
                <a:solidFill>
                  <a:schemeClr val="bg1"/>
                </a:solidFill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  <a:latin typeface="Lato" panose="020F0502020204030203"/>
                <a:cs typeface="Times New Roman" panose="02020603050405020304" pitchFamily="18" charset="0"/>
              </a:rPr>
              <a:t>viên</a:t>
            </a:r>
            <a:r>
              <a:rPr lang="en-US" sz="1800" dirty="0" smtClean="0">
                <a:solidFill>
                  <a:schemeClr val="bg1"/>
                </a:solidFill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  <a:latin typeface="Lato" panose="020F0502020204030203"/>
                <a:cs typeface="Times New Roman" panose="02020603050405020304" pitchFamily="18" charset="0"/>
              </a:rPr>
              <a:t>yêu</a:t>
            </a:r>
            <a:r>
              <a:rPr lang="en-US" sz="1800" dirty="0" smtClean="0">
                <a:solidFill>
                  <a:schemeClr val="bg1"/>
                </a:solidFill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  <a:latin typeface="Lato" panose="020F0502020204030203"/>
                <a:cs typeface="Times New Roman" panose="02020603050405020304" pitchFamily="18" charset="0"/>
              </a:rPr>
              <a:t>cầu</a:t>
            </a:r>
            <a:r>
              <a:rPr lang="en-US" sz="1800" dirty="0" smtClean="0">
                <a:solidFill>
                  <a:schemeClr val="bg1"/>
                </a:solidFill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  <a:latin typeface="Lato" panose="020F0502020204030203"/>
                <a:cs typeface="Times New Roman" panose="02020603050405020304" pitchFamily="18" charset="0"/>
              </a:rPr>
              <a:t>các</a:t>
            </a:r>
            <a:r>
              <a:rPr lang="en-US" sz="1800" dirty="0" smtClean="0">
                <a:solidFill>
                  <a:schemeClr val="bg1"/>
                </a:solidFill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  <a:latin typeface="Lato" panose="020F0502020204030203"/>
                <a:cs typeface="Times New Roman" panose="02020603050405020304" pitchFamily="18" charset="0"/>
              </a:rPr>
              <a:t>chức</a:t>
            </a:r>
            <a:r>
              <a:rPr lang="en-US" sz="1800" dirty="0" smtClean="0">
                <a:solidFill>
                  <a:schemeClr val="bg1"/>
                </a:solidFill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  <a:latin typeface="Lato" panose="020F0502020204030203"/>
                <a:cs typeface="Times New Roman" panose="02020603050405020304" pitchFamily="18" charset="0"/>
              </a:rPr>
              <a:t>năng</a:t>
            </a:r>
            <a:r>
              <a:rPr lang="en-US" sz="1800" dirty="0" smtClean="0">
                <a:solidFill>
                  <a:schemeClr val="bg1"/>
                </a:solidFill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  <a:latin typeface="Lato" panose="020F0502020204030203"/>
                <a:cs typeface="Times New Roman" panose="02020603050405020304" pitchFamily="18" charset="0"/>
              </a:rPr>
              <a:t>quản</a:t>
            </a:r>
            <a:r>
              <a:rPr lang="en-US" sz="1800" dirty="0" smtClean="0">
                <a:solidFill>
                  <a:schemeClr val="bg1"/>
                </a:solidFill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  <a:latin typeface="Lato" panose="020F0502020204030203"/>
                <a:cs typeface="Times New Roman" panose="02020603050405020304" pitchFamily="18" charset="0"/>
              </a:rPr>
              <a:t>lý</a:t>
            </a:r>
            <a:r>
              <a:rPr lang="en-US" sz="1800" dirty="0" smtClean="0">
                <a:solidFill>
                  <a:schemeClr val="bg1"/>
                </a:solidFill>
                <a:latin typeface="Lato" panose="020F0502020204030203"/>
                <a:cs typeface="Times New Roman" panose="02020603050405020304" pitchFamily="18" charset="0"/>
              </a:rPr>
              <a:t>, </a:t>
            </a:r>
            <a:r>
              <a:rPr lang="en-US" sz="1800" dirty="0" err="1" smtClean="0">
                <a:solidFill>
                  <a:schemeClr val="bg1"/>
                </a:solidFill>
                <a:latin typeface="Lato" panose="020F0502020204030203"/>
                <a:cs typeface="Times New Roman" panose="02020603050405020304" pitchFamily="18" charset="0"/>
              </a:rPr>
              <a:t>thực</a:t>
            </a:r>
            <a:r>
              <a:rPr lang="en-US" sz="1800" dirty="0" smtClean="0">
                <a:solidFill>
                  <a:schemeClr val="bg1"/>
                </a:solidFill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  <a:latin typeface="Lato" panose="020F0502020204030203"/>
                <a:cs typeface="Times New Roman" panose="02020603050405020304" pitchFamily="18" charset="0"/>
              </a:rPr>
              <a:t>hiện</a:t>
            </a:r>
            <a:r>
              <a:rPr lang="en-US" sz="1800" dirty="0" smtClean="0">
                <a:solidFill>
                  <a:schemeClr val="bg1"/>
                </a:solidFill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  <a:latin typeface="Lato" panose="020F0502020204030203"/>
                <a:cs typeface="Times New Roman" panose="02020603050405020304" pitchFamily="18" charset="0"/>
              </a:rPr>
              <a:t>thao</a:t>
            </a:r>
            <a:r>
              <a:rPr lang="en-US" sz="1800" dirty="0" smtClean="0">
                <a:solidFill>
                  <a:schemeClr val="bg1"/>
                </a:solidFill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  <a:latin typeface="Lato" panose="020F0502020204030203"/>
                <a:cs typeface="Times New Roman" panose="02020603050405020304" pitchFamily="18" charset="0"/>
              </a:rPr>
              <a:t>tác</a:t>
            </a:r>
            <a:r>
              <a:rPr lang="en-US" sz="1800" dirty="0" smtClean="0">
                <a:solidFill>
                  <a:schemeClr val="bg1"/>
                </a:solidFill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  <a:latin typeface="Lato" panose="020F0502020204030203"/>
                <a:cs typeface="Times New Roman" panose="02020603050405020304" pitchFamily="18" charset="0"/>
              </a:rPr>
              <a:t>bán</a:t>
            </a:r>
            <a:r>
              <a:rPr lang="en-US" sz="1800" dirty="0" smtClean="0">
                <a:solidFill>
                  <a:schemeClr val="bg1"/>
                </a:solidFill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  <a:latin typeface="Lato" panose="020F0502020204030203"/>
                <a:cs typeface="Times New Roman" panose="02020603050405020304" pitchFamily="18" charset="0"/>
              </a:rPr>
              <a:t>hàng</a:t>
            </a:r>
            <a:r>
              <a:rPr lang="en-US" sz="1800" dirty="0" smtClean="0">
                <a:solidFill>
                  <a:schemeClr val="bg1"/>
                </a:solidFill>
                <a:latin typeface="Lato" panose="020F0502020204030203"/>
                <a:cs typeface="Times New Roman" panose="02020603050405020304" pitchFamily="18" charset="0"/>
              </a:rPr>
              <a:t>, </a:t>
            </a:r>
            <a:r>
              <a:rPr lang="en-US" sz="1800" dirty="0" err="1" smtClean="0">
                <a:solidFill>
                  <a:schemeClr val="bg1"/>
                </a:solidFill>
                <a:latin typeface="Lato" panose="020F0502020204030203"/>
                <a:cs typeface="Times New Roman" panose="02020603050405020304" pitchFamily="18" charset="0"/>
              </a:rPr>
              <a:t>thống</a:t>
            </a:r>
            <a:r>
              <a:rPr lang="en-US" sz="1800" dirty="0" smtClean="0">
                <a:solidFill>
                  <a:schemeClr val="bg1"/>
                </a:solidFill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  <a:latin typeface="Lato" panose="020F0502020204030203"/>
                <a:cs typeface="Times New Roman" panose="02020603050405020304" pitchFamily="18" charset="0"/>
              </a:rPr>
              <a:t>kê</a:t>
            </a:r>
            <a:r>
              <a:rPr lang="en-US" sz="1800" dirty="0" smtClean="0">
                <a:solidFill>
                  <a:schemeClr val="bg1"/>
                </a:solidFill>
                <a:latin typeface="Lato" panose="020F0502020204030203"/>
                <a:cs typeface="Times New Roman" panose="02020603050405020304" pitchFamily="18" charset="0"/>
              </a:rPr>
              <a:t>,…</a:t>
            </a:r>
          </a:p>
          <a:p>
            <a:r>
              <a:rPr lang="en-US" sz="1800" dirty="0" smtClean="0">
                <a:solidFill>
                  <a:schemeClr val="bg1"/>
                </a:solidFill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  <a:latin typeface="Lato" panose="020F0502020204030203"/>
                <a:cs typeface="Times New Roman" panose="02020603050405020304" pitchFamily="18" charset="0"/>
              </a:rPr>
              <a:t>Về</a:t>
            </a:r>
            <a:r>
              <a:rPr lang="en-US" sz="1800" dirty="0" smtClean="0">
                <a:solidFill>
                  <a:schemeClr val="bg1"/>
                </a:solidFill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  <a:latin typeface="Lato" panose="020F0502020204030203"/>
                <a:cs typeface="Times New Roman" panose="02020603050405020304" pitchFamily="18" charset="0"/>
              </a:rPr>
              <a:t>phía</a:t>
            </a:r>
            <a:r>
              <a:rPr lang="en-US" sz="1800" dirty="0" smtClean="0">
                <a:solidFill>
                  <a:schemeClr val="bg1"/>
                </a:solidFill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  <a:latin typeface="Lato" panose="020F0502020204030203"/>
                <a:cs typeface="Times New Roman" panose="02020603050405020304" pitchFamily="18" charset="0"/>
              </a:rPr>
              <a:t>các</a:t>
            </a:r>
            <a:r>
              <a:rPr lang="en-US" sz="1800" dirty="0" smtClean="0">
                <a:solidFill>
                  <a:schemeClr val="bg1"/>
                </a:solidFill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  <a:latin typeface="Lato" panose="020F0502020204030203"/>
                <a:cs typeface="Times New Roman" panose="02020603050405020304" pitchFamily="18" charset="0"/>
              </a:rPr>
              <a:t>thành</a:t>
            </a:r>
            <a:r>
              <a:rPr lang="en-US" sz="1800" dirty="0" smtClean="0">
                <a:solidFill>
                  <a:schemeClr val="bg1"/>
                </a:solidFill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  <a:latin typeface="Lato" panose="020F0502020204030203"/>
                <a:cs typeface="Times New Roman" panose="02020603050405020304" pitchFamily="18" charset="0"/>
              </a:rPr>
              <a:t>viên</a:t>
            </a:r>
            <a:r>
              <a:rPr lang="en-US" sz="1800" dirty="0" smtClean="0">
                <a:solidFill>
                  <a:schemeClr val="bg1"/>
                </a:solidFill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  <a:latin typeface="Lato" panose="020F0502020204030203"/>
                <a:cs typeface="Times New Roman" panose="02020603050405020304" pitchFamily="18" charset="0"/>
              </a:rPr>
              <a:t>trong</a:t>
            </a:r>
            <a:r>
              <a:rPr lang="en-US" sz="1800" dirty="0" smtClean="0">
                <a:solidFill>
                  <a:schemeClr val="bg1"/>
                </a:solidFill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  <a:latin typeface="Lato" panose="020F0502020204030203"/>
                <a:cs typeface="Times New Roman" panose="02020603050405020304" pitchFamily="18" charset="0"/>
              </a:rPr>
              <a:t>nhóm</a:t>
            </a:r>
            <a:r>
              <a:rPr lang="en-US" sz="1800" dirty="0" smtClean="0">
                <a:solidFill>
                  <a:schemeClr val="bg1"/>
                </a:solidFill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  <a:latin typeface="Lato" panose="020F0502020204030203"/>
                <a:cs typeface="Times New Roman" panose="02020603050405020304" pitchFamily="18" charset="0"/>
              </a:rPr>
              <a:t>đề</a:t>
            </a:r>
            <a:r>
              <a:rPr lang="en-US" sz="1800" dirty="0" smtClean="0">
                <a:solidFill>
                  <a:schemeClr val="bg1"/>
                </a:solidFill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  <a:latin typeface="Lato" panose="020F0502020204030203"/>
                <a:cs typeface="Times New Roman" panose="02020603050405020304" pitchFamily="18" charset="0"/>
              </a:rPr>
              <a:t>ra</a:t>
            </a:r>
            <a:r>
              <a:rPr lang="en-US" sz="1800" dirty="0" smtClean="0">
                <a:solidFill>
                  <a:schemeClr val="bg1"/>
                </a:solidFill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  <a:latin typeface="Lato" panose="020F0502020204030203"/>
                <a:cs typeface="Times New Roman" panose="02020603050405020304" pitchFamily="18" charset="0"/>
              </a:rPr>
              <a:t>một</a:t>
            </a:r>
            <a:r>
              <a:rPr lang="en-US" sz="1800" dirty="0" smtClean="0">
                <a:solidFill>
                  <a:schemeClr val="bg1"/>
                </a:solidFill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  <a:latin typeface="Lato" panose="020F0502020204030203"/>
                <a:cs typeface="Times New Roman" panose="02020603050405020304" pitchFamily="18" charset="0"/>
              </a:rPr>
              <a:t>số</a:t>
            </a:r>
            <a:r>
              <a:rPr lang="en-US" sz="1800" dirty="0" smtClean="0">
                <a:solidFill>
                  <a:schemeClr val="bg1"/>
                </a:solidFill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  <a:latin typeface="Lato" panose="020F0502020204030203"/>
                <a:cs typeface="Times New Roman" panose="02020603050405020304" pitchFamily="18" charset="0"/>
              </a:rPr>
              <a:t>yêu</a:t>
            </a:r>
            <a:r>
              <a:rPr lang="en-US" sz="1800" dirty="0" smtClean="0">
                <a:solidFill>
                  <a:schemeClr val="bg1"/>
                </a:solidFill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  <a:latin typeface="Lato" panose="020F0502020204030203"/>
                <a:cs typeface="Times New Roman" panose="02020603050405020304" pitchFamily="18" charset="0"/>
              </a:rPr>
              <a:t>cầu</a:t>
            </a:r>
            <a:r>
              <a:rPr lang="en-US" sz="1800" dirty="0" smtClean="0">
                <a:solidFill>
                  <a:schemeClr val="bg1"/>
                </a:solidFill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  <a:latin typeface="Lato" panose="020F0502020204030203"/>
                <a:cs typeface="Times New Roman" panose="02020603050405020304" pitchFamily="18" charset="0"/>
              </a:rPr>
              <a:t>cần</a:t>
            </a:r>
            <a:r>
              <a:rPr lang="en-US" sz="1800" dirty="0" smtClean="0">
                <a:solidFill>
                  <a:schemeClr val="bg1"/>
                </a:solidFill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  <a:latin typeface="Lato" panose="020F0502020204030203"/>
                <a:cs typeface="Times New Roman" panose="02020603050405020304" pitchFamily="18" charset="0"/>
              </a:rPr>
              <a:t>thiết</a:t>
            </a:r>
            <a:r>
              <a:rPr lang="en-US" sz="1800" dirty="0" smtClean="0">
                <a:solidFill>
                  <a:schemeClr val="bg1"/>
                </a:solidFill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  <a:latin typeface="Lato" panose="020F0502020204030203"/>
                <a:cs typeface="Times New Roman" panose="02020603050405020304" pitchFamily="18" charset="0"/>
              </a:rPr>
              <a:t>của</a:t>
            </a:r>
            <a:r>
              <a:rPr lang="en-US" sz="1800" dirty="0" smtClean="0">
                <a:solidFill>
                  <a:schemeClr val="bg1"/>
                </a:solidFill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  <a:latin typeface="Lato" panose="020F0502020204030203"/>
                <a:cs typeface="Times New Roman" panose="02020603050405020304" pitchFamily="18" charset="0"/>
              </a:rPr>
              <a:t>mô</a:t>
            </a:r>
            <a:r>
              <a:rPr lang="en-US" sz="1800" dirty="0" smtClean="0">
                <a:solidFill>
                  <a:schemeClr val="bg1"/>
                </a:solidFill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  <a:latin typeface="Lato" panose="020F0502020204030203"/>
                <a:cs typeface="Times New Roman" panose="02020603050405020304" pitchFamily="18" charset="0"/>
              </a:rPr>
              <a:t>hình</a:t>
            </a:r>
            <a:r>
              <a:rPr lang="en-US" sz="1800" dirty="0" smtClean="0">
                <a:solidFill>
                  <a:schemeClr val="bg1"/>
                </a:solidFill>
                <a:latin typeface="Lato" panose="020F0502020204030203"/>
                <a:cs typeface="Times New Roman" panose="02020603050405020304" pitchFamily="18" charset="0"/>
              </a:rPr>
              <a:t>.</a:t>
            </a:r>
            <a:endParaRPr lang="en-US" sz="1800" dirty="0">
              <a:solidFill>
                <a:schemeClr val="bg1"/>
              </a:solidFill>
              <a:latin typeface="Lato" panose="020F0502020204030203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3053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250"/>
                            </p:stCondLst>
                            <p:childTnLst>
                              <p:par>
                                <p:cTn id="14" presetID="2" presetClass="entr" presetSubtype="2" decel="3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hotograph of coffee mug filled, on a table and surrounded by coffee bean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-1" y="9747"/>
            <a:ext cx="12192001" cy="6858000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8" name="Picture 37" descr="Illustration of a coffee cup and saucer with steam coming out and the wording &quot;Coffee Shop&quot; within the steam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9877" y="3964423"/>
            <a:ext cx="1907451" cy="2747780"/>
          </a:xfrm>
          <a:prstGeom prst="rect">
            <a:avLst/>
          </a:prstGeom>
        </p:spPr>
      </p:pic>
      <p:sp>
        <p:nvSpPr>
          <p:cNvPr id="4" name="Title 3" hidden="1">
            <a:extLst>
              <a:ext uri="{FF2B5EF4-FFF2-40B4-BE49-F238E27FC236}">
                <a16:creationId xmlns:a16="http://schemas.microsoft.com/office/drawing/2014/main" id="{B99C03C8-BF33-4C27-9832-97127EEB1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2</a:t>
            </a:r>
          </a:p>
        </p:txBody>
      </p:sp>
      <p:sp>
        <p:nvSpPr>
          <p:cNvPr id="13" name="Hình chữ nhật 3">
            <a:extLst>
              <a:ext uri="{FF2B5EF4-FFF2-40B4-BE49-F238E27FC236}">
                <a16:creationId xmlns:a16="http://schemas.microsoft.com/office/drawing/2014/main" id="{5E300CE1-8B27-435A-8B67-6A0C4E0C89EB}"/>
              </a:ext>
            </a:extLst>
          </p:cNvPr>
          <p:cNvSpPr/>
          <p:nvPr/>
        </p:nvSpPr>
        <p:spPr>
          <a:xfrm>
            <a:off x="940261" y="3146359"/>
            <a:ext cx="2658100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dirty="0" err="1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Phạm</a:t>
            </a:r>
            <a:r>
              <a:rPr lang="en-US" sz="32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vi </a:t>
            </a:r>
            <a:r>
              <a:rPr lang="en-US" sz="3200" dirty="0" err="1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sz="32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r>
              <a:rPr lang="en-US" sz="32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sz="32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Chỗ dành sẵn cho Nội dung 2">
            <a:extLst>
              <a:ext uri="{FF2B5EF4-FFF2-40B4-BE49-F238E27FC236}">
                <a16:creationId xmlns:a16="http://schemas.microsoft.com/office/drawing/2014/main" id="{D4801F70-C426-4055-92E9-E48B4BD3DB94}"/>
              </a:ext>
            </a:extLst>
          </p:cNvPr>
          <p:cNvSpPr txBox="1">
            <a:spLocks/>
          </p:cNvSpPr>
          <p:nvPr/>
        </p:nvSpPr>
        <p:spPr>
          <a:xfrm>
            <a:off x="940260" y="1174177"/>
            <a:ext cx="10606712" cy="210024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smtClean="0">
                <a:solidFill>
                  <a:schemeClr val="bg1">
                    <a:lumMod val="95000"/>
                  </a:schemeClr>
                </a:solidFill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vi-VN" sz="1800" dirty="0" smtClean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Giúp cho quán coffee phục vụ được khách hàng </a:t>
            </a:r>
            <a:r>
              <a:rPr lang="en-US" sz="1800" dirty="0" err="1" smtClean="0">
                <a:solidFill>
                  <a:schemeClr val="bg1">
                    <a:lumMod val="95000"/>
                  </a:schemeClr>
                </a:solidFill>
                <a:latin typeface="Lato" panose="020F0502020204030203"/>
                <a:cs typeface="Times New Roman" panose="02020603050405020304" pitchFamily="18" charset="0"/>
              </a:rPr>
              <a:t>một</a:t>
            </a:r>
            <a:r>
              <a:rPr lang="vi-VN" sz="1800" dirty="0" smtClean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cách hiệu quả và tránh sai sót nhất</a:t>
            </a:r>
            <a:r>
              <a:rPr lang="en-US" sz="1800" dirty="0" smtClean="0">
                <a:solidFill>
                  <a:schemeClr val="bg1">
                    <a:lumMod val="95000"/>
                  </a:schemeClr>
                </a:solidFill>
                <a:latin typeface="Lato" panose="020F0502020204030203"/>
                <a:cs typeface="Times New Roman" panose="02020603050405020304" pitchFamily="18" charset="0"/>
              </a:rPr>
              <a:t>. Q</a:t>
            </a:r>
            <a:r>
              <a:rPr lang="vi-VN" sz="1800" dirty="0" smtClean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uán coffee có thể hoạt động ổn định và luôn giữ được khách hàng cũng như thu hút thêm khách hàng mới. </a:t>
            </a:r>
          </a:p>
          <a:p>
            <a:r>
              <a:rPr lang="vi-VN" sz="1800" dirty="0" smtClean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Giúp cho cửa hàng coffee có thể ngày càng phát triển hơn và phù hợp với thời đại ứng dụng khoa học kĩ thuật công nghệ trong mọi lĩnh vực.</a:t>
            </a:r>
          </a:p>
          <a:p>
            <a:r>
              <a:rPr lang="vi-VN" sz="1800" dirty="0" smtClean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Có thể sử dụng làm cốt lõi đễ phát triển thêm các phần mềm quản lý bán hàng, nhà hàng, các phần mềm quản lý kinh doanh mua bán khác,… </a:t>
            </a:r>
            <a:endParaRPr lang="vi-VN" sz="1800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Hình chữ nhật 3">
            <a:extLst>
              <a:ext uri="{FF2B5EF4-FFF2-40B4-BE49-F238E27FC236}">
                <a16:creationId xmlns:a16="http://schemas.microsoft.com/office/drawing/2014/main" id="{5E300CE1-8B27-435A-8B67-6A0C4E0C89EB}"/>
              </a:ext>
            </a:extLst>
          </p:cNvPr>
          <p:cNvSpPr/>
          <p:nvPr/>
        </p:nvSpPr>
        <p:spPr>
          <a:xfrm>
            <a:off x="882549" y="579655"/>
            <a:ext cx="2773516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Mục</a:t>
            </a:r>
            <a:r>
              <a:rPr lang="en-US" sz="3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tiêu</a:t>
            </a:r>
            <a:r>
              <a:rPr lang="en-US" sz="3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sz="3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r>
              <a:rPr lang="en-US" sz="32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sz="32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Chỗ dành sẵn cho Nội dung 2">
            <a:extLst>
              <a:ext uri="{FF2B5EF4-FFF2-40B4-BE49-F238E27FC236}">
                <a16:creationId xmlns:a16="http://schemas.microsoft.com/office/drawing/2014/main" id="{D599FA36-8DDC-478E-B795-2A659EA3C309}"/>
              </a:ext>
            </a:extLst>
          </p:cNvPr>
          <p:cNvSpPr txBox="1">
            <a:spLocks/>
          </p:cNvSpPr>
          <p:nvPr/>
        </p:nvSpPr>
        <p:spPr>
          <a:xfrm>
            <a:off x="882549" y="3758505"/>
            <a:ext cx="9428401" cy="201773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1800" dirty="0" smtClean="0">
                <a:solidFill>
                  <a:schemeClr val="bg1"/>
                </a:solidFill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  <a:latin typeface="Lato" panose="020F0502020204030203"/>
                <a:cs typeface="Times New Roman" panose="02020603050405020304" pitchFamily="18" charset="0"/>
              </a:rPr>
              <a:t>Ch</a:t>
            </a:r>
            <a:r>
              <a:rPr lang="vi-VN" sz="1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1800" dirty="0" err="1" smtClean="0">
                <a:solidFill>
                  <a:schemeClr val="bg1"/>
                </a:solidFill>
                <a:latin typeface="Lato" panose="020F0502020204030203"/>
                <a:cs typeface="Times New Roman" panose="02020603050405020304" pitchFamily="18" charset="0"/>
              </a:rPr>
              <a:t>ơng</a:t>
            </a:r>
            <a:r>
              <a:rPr lang="en-US" sz="1800" dirty="0" smtClean="0">
                <a:solidFill>
                  <a:schemeClr val="bg1"/>
                </a:solidFill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  <a:latin typeface="Lato" panose="020F0502020204030203"/>
                <a:cs typeface="Times New Roman" panose="02020603050405020304" pitchFamily="18" charset="0"/>
              </a:rPr>
              <a:t>trình</a:t>
            </a:r>
            <a:r>
              <a:rPr lang="en-US" sz="1800" dirty="0" smtClean="0">
                <a:solidFill>
                  <a:schemeClr val="bg1"/>
                </a:solidFill>
                <a:latin typeface="Lato" panose="020F0502020204030203"/>
                <a:cs typeface="Times New Roman" panose="02020603050405020304" pitchFamily="18" charset="0"/>
              </a:rPr>
              <a:t> đ</a:t>
            </a:r>
            <a:r>
              <a:rPr lang="vi-VN" sz="1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1800" dirty="0" err="1" smtClean="0">
                <a:solidFill>
                  <a:schemeClr val="bg1"/>
                </a:solidFill>
                <a:latin typeface="Lato" panose="020F0502020204030203"/>
                <a:cs typeface="Times New Roman" panose="02020603050405020304" pitchFamily="18" charset="0"/>
              </a:rPr>
              <a:t>ợc</a:t>
            </a:r>
            <a:r>
              <a:rPr lang="en-US" sz="1800" dirty="0" smtClean="0">
                <a:solidFill>
                  <a:schemeClr val="bg1"/>
                </a:solidFill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  <a:latin typeface="Lato" panose="020F0502020204030203"/>
                <a:cs typeface="Times New Roman" panose="02020603050405020304" pitchFamily="18" charset="0"/>
              </a:rPr>
              <a:t>xây</a:t>
            </a:r>
            <a:r>
              <a:rPr lang="en-US" sz="1800" dirty="0" smtClean="0">
                <a:solidFill>
                  <a:schemeClr val="bg1"/>
                </a:solidFill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  <a:latin typeface="Lato" panose="020F0502020204030203"/>
                <a:cs typeface="Times New Roman" panose="02020603050405020304" pitchFamily="18" charset="0"/>
              </a:rPr>
              <a:t>dựng</a:t>
            </a:r>
            <a:r>
              <a:rPr lang="en-US" sz="1800" dirty="0" smtClean="0">
                <a:solidFill>
                  <a:schemeClr val="bg1"/>
                </a:solidFill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  <a:latin typeface="Lato" panose="020F0502020204030203"/>
                <a:cs typeface="Times New Roman" panose="02020603050405020304" pitchFamily="18" charset="0"/>
              </a:rPr>
              <a:t>để</a:t>
            </a:r>
            <a:r>
              <a:rPr lang="en-US" sz="1800" dirty="0" smtClean="0">
                <a:solidFill>
                  <a:schemeClr val="bg1"/>
                </a:solidFill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  <a:latin typeface="Lato" panose="020F0502020204030203"/>
                <a:cs typeface="Times New Roman" panose="02020603050405020304" pitchFamily="18" charset="0"/>
              </a:rPr>
              <a:t>hỗ</a:t>
            </a:r>
            <a:r>
              <a:rPr lang="en-US" sz="1800" dirty="0" smtClean="0">
                <a:solidFill>
                  <a:schemeClr val="bg1"/>
                </a:solidFill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  <a:latin typeface="Lato" panose="020F0502020204030203"/>
                <a:cs typeface="Times New Roman" panose="02020603050405020304" pitchFamily="18" charset="0"/>
              </a:rPr>
              <a:t>trợ</a:t>
            </a:r>
            <a:r>
              <a:rPr lang="en-US" sz="1800" dirty="0" smtClean="0">
                <a:solidFill>
                  <a:schemeClr val="bg1"/>
                </a:solidFill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  <a:latin typeface="Lato" panose="020F0502020204030203"/>
                <a:cs typeface="Times New Roman" panose="02020603050405020304" pitchFamily="18" charset="0"/>
              </a:rPr>
              <a:t>chủ</a:t>
            </a:r>
            <a:r>
              <a:rPr lang="en-US" sz="1800" dirty="0" smtClean="0">
                <a:solidFill>
                  <a:schemeClr val="bg1"/>
                </a:solidFill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  <a:latin typeface="Lato" panose="020F0502020204030203"/>
                <a:cs typeface="Times New Roman" panose="02020603050405020304" pitchFamily="18" charset="0"/>
              </a:rPr>
              <a:t>yếu</a:t>
            </a:r>
            <a:r>
              <a:rPr lang="en-US" sz="1800" dirty="0" smtClean="0">
                <a:solidFill>
                  <a:schemeClr val="bg1"/>
                </a:solidFill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  <a:latin typeface="Lato" panose="020F0502020204030203"/>
                <a:cs typeface="Times New Roman" panose="02020603050405020304" pitchFamily="18" charset="0"/>
              </a:rPr>
              <a:t>các</a:t>
            </a:r>
            <a:r>
              <a:rPr lang="en-US" sz="1800" dirty="0" smtClean="0">
                <a:solidFill>
                  <a:schemeClr val="bg1"/>
                </a:solidFill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  <a:latin typeface="Lato" panose="020F0502020204030203"/>
                <a:cs typeface="Times New Roman" panose="02020603050405020304" pitchFamily="18" charset="0"/>
              </a:rPr>
              <a:t>mô</a:t>
            </a:r>
            <a:r>
              <a:rPr lang="en-US" sz="1800" dirty="0" smtClean="0">
                <a:solidFill>
                  <a:schemeClr val="bg1"/>
                </a:solidFill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  <a:latin typeface="Lato" panose="020F0502020204030203"/>
                <a:cs typeface="Times New Roman" panose="02020603050405020304" pitchFamily="18" charset="0"/>
              </a:rPr>
              <a:t>hình</a:t>
            </a:r>
            <a:r>
              <a:rPr lang="en-US" sz="1800" dirty="0" smtClean="0">
                <a:solidFill>
                  <a:schemeClr val="bg1"/>
                </a:solidFill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  <a:latin typeface="Lato" panose="020F0502020204030203"/>
                <a:cs typeface="Times New Roman" panose="02020603050405020304" pitchFamily="18" charset="0"/>
              </a:rPr>
              <a:t>quản</a:t>
            </a:r>
            <a:r>
              <a:rPr lang="en-US" sz="1800" dirty="0" smtClean="0">
                <a:solidFill>
                  <a:schemeClr val="bg1"/>
                </a:solidFill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  <a:latin typeface="Lato" panose="020F0502020204030203"/>
                <a:cs typeface="Times New Roman" panose="02020603050405020304" pitchFamily="18" charset="0"/>
              </a:rPr>
              <a:t>lý</a:t>
            </a:r>
            <a:r>
              <a:rPr lang="en-US" sz="1800" dirty="0" smtClean="0">
                <a:solidFill>
                  <a:schemeClr val="bg1"/>
                </a:solidFill>
                <a:latin typeface="Lato" panose="020F0502020204030203"/>
                <a:cs typeface="Times New Roman" panose="02020603050405020304" pitchFamily="18" charset="0"/>
              </a:rPr>
              <a:t>  </a:t>
            </a:r>
            <a:r>
              <a:rPr lang="en-US" sz="1800" dirty="0" err="1" smtClean="0">
                <a:solidFill>
                  <a:schemeClr val="bg1"/>
                </a:solidFill>
                <a:latin typeface="Lato" panose="020F0502020204030203"/>
                <a:cs typeface="Times New Roman" panose="02020603050405020304" pitchFamily="18" charset="0"/>
              </a:rPr>
              <a:t>quán</a:t>
            </a:r>
            <a:r>
              <a:rPr lang="en-US" sz="1800" dirty="0" smtClean="0">
                <a:solidFill>
                  <a:schemeClr val="bg1"/>
                </a:solidFill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  <a:latin typeface="Lato" panose="020F0502020204030203"/>
                <a:cs typeface="Times New Roman" panose="02020603050405020304" pitchFamily="18" charset="0"/>
              </a:rPr>
              <a:t>cà</a:t>
            </a:r>
            <a:r>
              <a:rPr lang="en-US" sz="1800" dirty="0" smtClean="0">
                <a:solidFill>
                  <a:schemeClr val="bg1"/>
                </a:solidFill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  <a:latin typeface="Lato" panose="020F0502020204030203"/>
                <a:cs typeface="Times New Roman" panose="02020603050405020304" pitchFamily="18" charset="0"/>
              </a:rPr>
              <a:t>phê</a:t>
            </a:r>
            <a:r>
              <a:rPr lang="en-US" sz="1800" dirty="0" smtClean="0">
                <a:solidFill>
                  <a:schemeClr val="bg1"/>
                </a:solidFill>
                <a:latin typeface="Lato" panose="020F0502020204030203"/>
                <a:cs typeface="Times New Roman" panose="02020603050405020304" pitchFamily="18" charset="0"/>
              </a:rPr>
              <a:t>. </a:t>
            </a:r>
            <a:r>
              <a:rPr lang="en-US" sz="1800" dirty="0" err="1" smtClean="0">
                <a:solidFill>
                  <a:schemeClr val="bg1"/>
                </a:solidFill>
                <a:latin typeface="Lato" panose="020F0502020204030203"/>
                <a:cs typeface="Times New Roman" panose="02020603050405020304" pitchFamily="18" charset="0"/>
              </a:rPr>
              <a:t>Ngoài</a:t>
            </a:r>
            <a:r>
              <a:rPr lang="en-US" sz="1800" dirty="0" smtClean="0">
                <a:solidFill>
                  <a:schemeClr val="bg1"/>
                </a:solidFill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  <a:latin typeface="Lato" panose="020F0502020204030203"/>
                <a:cs typeface="Times New Roman" panose="02020603050405020304" pitchFamily="18" charset="0"/>
              </a:rPr>
              <a:t>ra</a:t>
            </a:r>
            <a:r>
              <a:rPr lang="en-US" sz="1800" dirty="0" smtClean="0">
                <a:solidFill>
                  <a:schemeClr val="bg1"/>
                </a:solidFill>
                <a:latin typeface="Lato" panose="020F0502020204030203"/>
                <a:cs typeface="Times New Roman" panose="02020603050405020304" pitchFamily="18" charset="0"/>
              </a:rPr>
              <a:t>, </a:t>
            </a:r>
            <a:r>
              <a:rPr lang="en-US" sz="1800" dirty="0" err="1" smtClean="0">
                <a:solidFill>
                  <a:schemeClr val="bg1"/>
                </a:solidFill>
                <a:latin typeface="Lato" panose="020F0502020204030203"/>
                <a:cs typeface="Times New Roman" panose="02020603050405020304" pitchFamily="18" charset="0"/>
              </a:rPr>
              <a:t>có</a:t>
            </a:r>
            <a:r>
              <a:rPr lang="en-US" sz="1800" dirty="0" smtClean="0">
                <a:solidFill>
                  <a:schemeClr val="bg1"/>
                </a:solidFill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  <a:latin typeface="Lato" panose="020F0502020204030203"/>
                <a:cs typeface="Times New Roman" panose="02020603050405020304" pitchFamily="18" charset="0"/>
              </a:rPr>
              <a:t>thể</a:t>
            </a:r>
            <a:r>
              <a:rPr lang="en-US" sz="1800" dirty="0" smtClean="0">
                <a:solidFill>
                  <a:schemeClr val="bg1"/>
                </a:solidFill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  <a:latin typeface="Lato" panose="020F0502020204030203"/>
                <a:cs typeface="Times New Roman" panose="02020603050405020304" pitchFamily="18" charset="0"/>
              </a:rPr>
              <a:t>phát</a:t>
            </a:r>
            <a:r>
              <a:rPr lang="en-US" sz="1800" dirty="0" smtClean="0">
                <a:solidFill>
                  <a:schemeClr val="bg1"/>
                </a:solidFill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  <a:latin typeface="Lato" panose="020F0502020204030203"/>
                <a:cs typeface="Times New Roman" panose="02020603050405020304" pitchFamily="18" charset="0"/>
              </a:rPr>
              <a:t>triển</a:t>
            </a:r>
            <a:r>
              <a:rPr lang="en-US" sz="1800" dirty="0" smtClean="0">
                <a:solidFill>
                  <a:schemeClr val="bg1"/>
                </a:solidFill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  <a:latin typeface="Lato" panose="020F0502020204030203"/>
                <a:cs typeface="Times New Roman" panose="02020603050405020304" pitchFamily="18" charset="0"/>
              </a:rPr>
              <a:t>thêm</a:t>
            </a:r>
            <a:r>
              <a:rPr lang="en-US" sz="1800" dirty="0" smtClean="0">
                <a:solidFill>
                  <a:schemeClr val="bg1"/>
                </a:solidFill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  <a:latin typeface="Lato" panose="020F0502020204030203"/>
                <a:cs typeface="Times New Roman" panose="02020603050405020304" pitchFamily="18" charset="0"/>
              </a:rPr>
              <a:t>trên</a:t>
            </a:r>
            <a:r>
              <a:rPr lang="en-US" sz="1800" dirty="0" smtClean="0">
                <a:solidFill>
                  <a:schemeClr val="bg1"/>
                </a:solidFill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  <a:latin typeface="Lato" panose="020F0502020204030203"/>
                <a:cs typeface="Times New Roman" panose="02020603050405020304" pitchFamily="18" charset="0"/>
              </a:rPr>
              <a:t>các</a:t>
            </a:r>
            <a:r>
              <a:rPr lang="en-US" sz="1800" dirty="0" smtClean="0">
                <a:solidFill>
                  <a:schemeClr val="bg1"/>
                </a:solidFill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  <a:latin typeface="Lato" panose="020F0502020204030203"/>
                <a:cs typeface="Times New Roman" panose="02020603050405020304" pitchFamily="18" charset="0"/>
              </a:rPr>
              <a:t>mô</a:t>
            </a:r>
            <a:r>
              <a:rPr lang="en-US" sz="1800" dirty="0" smtClean="0">
                <a:solidFill>
                  <a:schemeClr val="bg1"/>
                </a:solidFill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  <a:latin typeface="Lato" panose="020F0502020204030203"/>
                <a:cs typeface="Times New Roman" panose="02020603050405020304" pitchFamily="18" charset="0"/>
              </a:rPr>
              <a:t>hình</a:t>
            </a:r>
            <a:r>
              <a:rPr lang="en-US" sz="1800" dirty="0" smtClean="0">
                <a:solidFill>
                  <a:schemeClr val="bg1"/>
                </a:solidFill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  <a:latin typeface="Lato" panose="020F0502020204030203"/>
                <a:cs typeface="Times New Roman" panose="02020603050405020304" pitchFamily="18" charset="0"/>
              </a:rPr>
              <a:t>khác</a:t>
            </a:r>
            <a:r>
              <a:rPr lang="en-US" sz="1800" dirty="0" smtClean="0">
                <a:solidFill>
                  <a:schemeClr val="bg1"/>
                </a:solidFill>
                <a:latin typeface="Lato" panose="020F0502020204030203"/>
                <a:cs typeface="Times New Roman" panose="02020603050405020304" pitchFamily="18" charset="0"/>
              </a:rPr>
              <a:t>.</a:t>
            </a:r>
          </a:p>
          <a:p>
            <a:pPr algn="just"/>
            <a:r>
              <a:rPr lang="en-US" sz="1800" dirty="0" err="1" smtClean="0">
                <a:solidFill>
                  <a:schemeClr val="bg1"/>
                </a:solidFill>
                <a:latin typeface="Lato" panose="020F0502020204030203"/>
                <a:cs typeface="Times New Roman" panose="02020603050405020304" pitchFamily="18" charset="0"/>
              </a:rPr>
              <a:t>Mô</a:t>
            </a:r>
            <a:r>
              <a:rPr lang="en-US" sz="1800" dirty="0" smtClean="0">
                <a:solidFill>
                  <a:schemeClr val="bg1"/>
                </a:solidFill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  <a:latin typeface="Lato" panose="020F0502020204030203"/>
                <a:cs typeface="Times New Roman" panose="02020603050405020304" pitchFamily="18" charset="0"/>
              </a:rPr>
              <a:t>hình</a:t>
            </a:r>
            <a:r>
              <a:rPr lang="en-US" sz="1800" dirty="0" smtClean="0">
                <a:solidFill>
                  <a:schemeClr val="bg1"/>
                </a:solidFill>
                <a:latin typeface="Lato" panose="020F0502020204030203"/>
                <a:cs typeface="Times New Roman" panose="02020603050405020304" pitchFamily="18" charset="0"/>
              </a:rPr>
              <a:t> đ</a:t>
            </a:r>
            <a:r>
              <a:rPr lang="vi-VN" sz="1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1800" dirty="0" err="1" smtClean="0">
                <a:solidFill>
                  <a:schemeClr val="bg1"/>
                </a:solidFill>
                <a:latin typeface="Lato" panose="020F0502020204030203"/>
                <a:cs typeface="Times New Roman" panose="02020603050405020304" pitchFamily="18" charset="0"/>
              </a:rPr>
              <a:t>ợc</a:t>
            </a:r>
            <a:r>
              <a:rPr lang="en-US" sz="1800" dirty="0" smtClean="0">
                <a:solidFill>
                  <a:schemeClr val="bg1"/>
                </a:solidFill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  <a:latin typeface="Lato" panose="020F0502020204030203"/>
                <a:cs typeface="Times New Roman" panose="02020603050405020304" pitchFamily="18" charset="0"/>
              </a:rPr>
              <a:t>thiết</a:t>
            </a:r>
            <a:r>
              <a:rPr lang="en-US" sz="1800" dirty="0" smtClean="0">
                <a:solidFill>
                  <a:schemeClr val="bg1"/>
                </a:solidFill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  <a:latin typeface="Lato" panose="020F0502020204030203"/>
                <a:cs typeface="Times New Roman" panose="02020603050405020304" pitchFamily="18" charset="0"/>
              </a:rPr>
              <a:t>kế</a:t>
            </a:r>
            <a:r>
              <a:rPr lang="en-US" sz="1800" dirty="0" smtClean="0">
                <a:solidFill>
                  <a:schemeClr val="bg1"/>
                </a:solidFill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  <a:latin typeface="Lato" panose="020F0502020204030203"/>
                <a:cs typeface="Times New Roman" panose="02020603050405020304" pitchFamily="18" charset="0"/>
              </a:rPr>
              <a:t>cho</a:t>
            </a:r>
            <a:r>
              <a:rPr lang="en-US" sz="1800" dirty="0" smtClean="0">
                <a:solidFill>
                  <a:schemeClr val="bg1"/>
                </a:solidFill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  <a:latin typeface="Lato" panose="020F0502020204030203"/>
                <a:cs typeface="Times New Roman" panose="02020603050405020304" pitchFamily="18" charset="0"/>
              </a:rPr>
              <a:t>các</a:t>
            </a:r>
            <a:r>
              <a:rPr lang="en-US" sz="1800" dirty="0" smtClean="0">
                <a:solidFill>
                  <a:schemeClr val="bg1"/>
                </a:solidFill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  <a:latin typeface="Lato" panose="020F0502020204030203"/>
                <a:cs typeface="Times New Roman" panose="02020603050405020304" pitchFamily="18" charset="0"/>
              </a:rPr>
              <a:t>quàn</a:t>
            </a:r>
            <a:r>
              <a:rPr lang="en-US" sz="1800" dirty="0" smtClean="0">
                <a:solidFill>
                  <a:schemeClr val="bg1"/>
                </a:solidFill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  <a:latin typeface="Lato" panose="020F0502020204030203"/>
                <a:cs typeface="Times New Roman" panose="02020603050405020304" pitchFamily="18" charset="0"/>
              </a:rPr>
              <a:t>cà</a:t>
            </a:r>
            <a:r>
              <a:rPr lang="en-US" sz="1800" dirty="0" smtClean="0">
                <a:solidFill>
                  <a:schemeClr val="bg1"/>
                </a:solidFill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  <a:latin typeface="Lato" panose="020F0502020204030203"/>
                <a:cs typeface="Times New Roman" panose="02020603050405020304" pitchFamily="18" charset="0"/>
              </a:rPr>
              <a:t>phê</a:t>
            </a:r>
            <a:r>
              <a:rPr lang="en-US" sz="1800" dirty="0" smtClean="0">
                <a:solidFill>
                  <a:schemeClr val="bg1"/>
                </a:solidFill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  <a:latin typeface="Lato" panose="020F0502020204030203"/>
                <a:cs typeface="Times New Roman" panose="02020603050405020304" pitchFamily="18" charset="0"/>
              </a:rPr>
              <a:t>vừa</a:t>
            </a:r>
            <a:r>
              <a:rPr lang="en-US" sz="1800" dirty="0" smtClean="0">
                <a:solidFill>
                  <a:schemeClr val="bg1"/>
                </a:solidFill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  <a:latin typeface="Lato" panose="020F0502020204030203"/>
                <a:cs typeface="Times New Roman" panose="02020603050405020304" pitchFamily="18" charset="0"/>
              </a:rPr>
              <a:t>và</a:t>
            </a:r>
            <a:r>
              <a:rPr lang="en-US" sz="1800" dirty="0" smtClean="0">
                <a:solidFill>
                  <a:schemeClr val="bg1"/>
                </a:solidFill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  <a:latin typeface="Lato" panose="020F0502020204030203"/>
                <a:cs typeface="Times New Roman" panose="02020603050405020304" pitchFamily="18" charset="0"/>
              </a:rPr>
              <a:t>nhỏ</a:t>
            </a:r>
            <a:r>
              <a:rPr lang="en-US" sz="1800" dirty="0" smtClean="0">
                <a:solidFill>
                  <a:schemeClr val="bg1"/>
                </a:solidFill>
                <a:latin typeface="Lato" panose="020F0502020204030203"/>
                <a:cs typeface="Times New Roman" panose="02020603050405020304" pitchFamily="18" charset="0"/>
              </a:rPr>
              <a:t>, </a:t>
            </a:r>
            <a:r>
              <a:rPr lang="en-US" sz="1800" dirty="0" err="1" smtClean="0">
                <a:solidFill>
                  <a:schemeClr val="bg1"/>
                </a:solidFill>
                <a:latin typeface="Lato" panose="020F0502020204030203"/>
                <a:cs typeface="Times New Roman" panose="02020603050405020304" pitchFamily="18" charset="0"/>
              </a:rPr>
              <a:t>không</a:t>
            </a:r>
            <a:r>
              <a:rPr lang="en-US" sz="1800" dirty="0" smtClean="0">
                <a:solidFill>
                  <a:schemeClr val="bg1"/>
                </a:solidFill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  <a:latin typeface="Lato" panose="020F0502020204030203"/>
                <a:cs typeface="Times New Roman" panose="02020603050405020304" pitchFamily="18" charset="0"/>
              </a:rPr>
              <a:t>có</a:t>
            </a:r>
            <a:r>
              <a:rPr lang="en-US" sz="1800" dirty="0" smtClean="0">
                <a:solidFill>
                  <a:schemeClr val="bg1"/>
                </a:solidFill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  <a:latin typeface="Lato" panose="020F0502020204030203"/>
                <a:cs typeface="Times New Roman" panose="02020603050405020304" pitchFamily="18" charset="0"/>
              </a:rPr>
              <a:t>các</a:t>
            </a:r>
            <a:r>
              <a:rPr lang="en-US" sz="1800" dirty="0" smtClean="0">
                <a:solidFill>
                  <a:schemeClr val="bg1"/>
                </a:solidFill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  <a:latin typeface="Lato" panose="020F0502020204030203"/>
                <a:cs typeface="Times New Roman" panose="02020603050405020304" pitchFamily="18" charset="0"/>
              </a:rPr>
              <a:t>chức</a:t>
            </a:r>
            <a:r>
              <a:rPr lang="en-US" sz="1800" dirty="0" smtClean="0">
                <a:solidFill>
                  <a:schemeClr val="bg1"/>
                </a:solidFill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  <a:latin typeface="Lato" panose="020F0502020204030203"/>
                <a:cs typeface="Times New Roman" panose="02020603050405020304" pitchFamily="18" charset="0"/>
              </a:rPr>
              <a:t>năng</a:t>
            </a:r>
            <a:r>
              <a:rPr lang="en-US" sz="1800" dirty="0" smtClean="0">
                <a:solidFill>
                  <a:schemeClr val="bg1"/>
                </a:solidFill>
                <a:latin typeface="Lato" panose="020F0502020204030203"/>
                <a:cs typeface="Times New Roman" panose="02020603050405020304" pitchFamily="18" charset="0"/>
              </a:rPr>
              <a:t> online </a:t>
            </a:r>
            <a:r>
              <a:rPr lang="en-US" sz="1800" dirty="0" err="1" smtClean="0">
                <a:solidFill>
                  <a:schemeClr val="bg1"/>
                </a:solidFill>
                <a:latin typeface="Lato" panose="020F0502020204030203"/>
                <a:cs typeface="Times New Roman" panose="02020603050405020304" pitchFamily="18" charset="0"/>
              </a:rPr>
              <a:t>phục</a:t>
            </a:r>
            <a:r>
              <a:rPr lang="en-US" sz="1800" dirty="0" smtClean="0">
                <a:solidFill>
                  <a:schemeClr val="bg1"/>
                </a:solidFill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  <a:latin typeface="Lato" panose="020F0502020204030203"/>
                <a:cs typeface="Times New Roman" panose="02020603050405020304" pitchFamily="18" charset="0"/>
              </a:rPr>
              <a:t>vụ</a:t>
            </a:r>
            <a:r>
              <a:rPr lang="en-US" sz="1800" dirty="0" smtClean="0">
                <a:solidFill>
                  <a:schemeClr val="bg1"/>
                </a:solidFill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  <a:latin typeface="Lato" panose="020F0502020204030203"/>
                <a:cs typeface="Times New Roman" panose="02020603050405020304" pitchFamily="18" charset="0"/>
              </a:rPr>
              <a:t>khách</a:t>
            </a:r>
            <a:r>
              <a:rPr lang="en-US" sz="1800" dirty="0" smtClean="0">
                <a:solidFill>
                  <a:schemeClr val="bg1"/>
                </a:solidFill>
                <a:latin typeface="Lato" panose="020F0502020204030203"/>
                <a:cs typeface="Times New Roman" panose="02020603050405020304" pitchFamily="18" charset="0"/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  <a:latin typeface="Lato" panose="020F0502020204030203"/>
                <a:cs typeface="Times New Roman" panose="02020603050405020304" pitchFamily="18" charset="0"/>
              </a:rPr>
              <a:t>hàng</a:t>
            </a:r>
            <a:r>
              <a:rPr lang="en-US" sz="1800" dirty="0" smtClean="0">
                <a:solidFill>
                  <a:schemeClr val="bg1"/>
                </a:solidFill>
                <a:latin typeface="Lato" panose="020F0502020204030203"/>
                <a:cs typeface="Times New Roman" panose="02020603050405020304" pitchFamily="18" charset="0"/>
              </a:rPr>
              <a:t>.</a:t>
            </a:r>
          </a:p>
          <a:p>
            <a:pPr algn="just"/>
            <a:endParaRPr lang="en-US" sz="1800" dirty="0">
              <a:solidFill>
                <a:schemeClr val="bg1"/>
              </a:solidFill>
              <a:latin typeface="Lato" panose="020F0502020204030203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044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3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hotograph of coffee mug in saucer, spilled over with coffee beans pouring out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4226560" y="361461"/>
            <a:ext cx="3505200" cy="7017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3300" b="1" dirty="0" err="1" smtClean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Hiện</a:t>
            </a:r>
            <a:r>
              <a:rPr lang="en-US" sz="3300" b="1" dirty="0" smtClean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3300" b="1" dirty="0" err="1" smtClean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trạng</a:t>
            </a:r>
            <a:r>
              <a:rPr lang="en-US" sz="3300" b="1" dirty="0" smtClean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3300" b="1" dirty="0" err="1" smtClean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tổ</a:t>
            </a:r>
            <a:r>
              <a:rPr lang="en-US" sz="3300" b="1" dirty="0" smtClean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3300" b="1" dirty="0" err="1" smtClean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chức</a:t>
            </a:r>
            <a:endParaRPr lang="en-US" sz="3300" b="1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9F3820DA-290B-43AA-AA9C-82643FA3E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5</a:t>
            </a:r>
          </a:p>
        </p:txBody>
      </p:sp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37931BCA-58D3-4DB6-8A95-940AFAA4E9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44320"/>
            <a:ext cx="12192000" cy="4185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851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hotograph of coffee mug in saucer, spilled over with coffee beans pouring out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4226560" y="361461"/>
            <a:ext cx="4246880" cy="7017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3300" b="1" dirty="0" err="1" smtClean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Danh</a:t>
            </a:r>
            <a:r>
              <a:rPr lang="en-US" sz="3300" b="1" dirty="0" smtClean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3300" b="1" dirty="0" err="1" smtClean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sách</a:t>
            </a:r>
            <a:r>
              <a:rPr lang="en-US" sz="3300" b="1" dirty="0" smtClean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3300" b="1" dirty="0" err="1" smtClean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các</a:t>
            </a:r>
            <a:r>
              <a:rPr lang="en-US" sz="3300" b="1" dirty="0" smtClean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Actor</a:t>
            </a:r>
            <a:endParaRPr lang="en-US" sz="3300" b="1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9F3820DA-290B-43AA-AA9C-82643FA3E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668FFBA-4149-4746-AFB4-DD698C1F70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615441"/>
            <a:ext cx="12192000" cy="4124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439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hotograph of coffee mug in saucer, spilled over with coffee beans pouring out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4226560" y="361461"/>
            <a:ext cx="4246880" cy="7017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3300" b="1" dirty="0" err="1" smtClean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Danh</a:t>
            </a:r>
            <a:r>
              <a:rPr lang="en-US" sz="3300" b="1" dirty="0" smtClean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3300" b="1" dirty="0" err="1" smtClean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sách</a:t>
            </a:r>
            <a:r>
              <a:rPr lang="en-US" sz="3300" b="1" dirty="0" smtClean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3300" b="1" dirty="0" err="1" smtClean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các</a:t>
            </a:r>
            <a:r>
              <a:rPr lang="en-US" sz="3300" b="1" dirty="0" smtClean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3300" b="1" dirty="0" err="1" smtClean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Usecase</a:t>
            </a:r>
            <a:endParaRPr lang="en-US" sz="3300" b="1" dirty="0">
              <a:solidFill>
                <a:schemeClr val="bg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9F3820DA-290B-43AA-AA9C-82643FA3E2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5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B73B621-7AE9-47D4-AE9D-A25B28559D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59840"/>
            <a:ext cx="12192000" cy="492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463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TextBox 1133"/>
          <p:cNvSpPr txBox="1"/>
          <p:nvPr/>
        </p:nvSpPr>
        <p:spPr>
          <a:xfrm>
            <a:off x="381000" y="243235"/>
            <a:ext cx="6099463" cy="495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200" b="1" dirty="0" smtClean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SƠ ĐỒ USECASE TỔNG QUÁT</a:t>
            </a:r>
            <a:endParaRPr lang="en-US" sz="3200" b="1" dirty="0">
              <a:solidFill>
                <a:schemeClr val="accent1"/>
              </a:solidFill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grpSp>
        <p:nvGrpSpPr>
          <p:cNvPr id="3" name="Group 2">
            <a:extLs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148425"/>
            <a:ext cx="342900" cy="590715"/>
            <a:chOff x="0" y="148425"/>
            <a:chExt cx="342900" cy="590715"/>
          </a:xfrm>
        </p:grpSpPr>
        <p:sp>
          <p:nvSpPr>
            <p:cNvPr id="2" name="Rectangle 1"/>
            <p:cNvSpPr/>
            <p:nvPr/>
          </p:nvSpPr>
          <p:spPr>
            <a:xfrm>
              <a:off x="0" y="148425"/>
              <a:ext cx="213360" cy="59071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251460" y="148425"/>
              <a:ext cx="91440" cy="59071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Title 3" hidden="1">
            <a:extLst>
              <a:ext uri="{FF2B5EF4-FFF2-40B4-BE49-F238E27FC236}">
                <a16:creationId xmlns:a16="http://schemas.microsoft.com/office/drawing/2014/main" id="{6BE13EF6-C310-4B5C-82B9-B423DA069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3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3F05E965-9E26-4DBA-BE1A-C70056D61D8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418080" y="1016000"/>
            <a:ext cx="6827520" cy="584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28619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TextBox 1133"/>
          <p:cNvSpPr txBox="1"/>
          <p:nvPr/>
        </p:nvSpPr>
        <p:spPr>
          <a:xfrm>
            <a:off x="381000" y="243235"/>
            <a:ext cx="6099463" cy="495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3200" b="1" dirty="0" smtClean="0">
                <a:solidFill>
                  <a:schemeClr val="accent1"/>
                </a:solidFill>
                <a:latin typeface="Lato Black" panose="020F0502020204030203" pitchFamily="34" charset="0"/>
                <a:ea typeface="Lato Black" panose="020F0502020204030203" pitchFamily="34" charset="0"/>
                <a:cs typeface="Lato Black" panose="020F0502020204030203" pitchFamily="34" charset="0"/>
              </a:rPr>
              <a:t>SƠ ĐỒ LỚP (MỨC PHÂN TÍCH)</a:t>
            </a:r>
            <a:endParaRPr lang="en-US" sz="3200" b="1" dirty="0">
              <a:solidFill>
                <a:schemeClr val="accent1"/>
              </a:solidFill>
              <a:latin typeface="Lato Black" panose="020F0502020204030203" pitchFamily="34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grpSp>
        <p:nvGrpSpPr>
          <p:cNvPr id="3" name="Group 2">
            <a:extLs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148425"/>
            <a:ext cx="342900" cy="590715"/>
            <a:chOff x="0" y="148425"/>
            <a:chExt cx="342900" cy="590715"/>
          </a:xfrm>
        </p:grpSpPr>
        <p:sp>
          <p:nvSpPr>
            <p:cNvPr id="2" name="Rectangle 1"/>
            <p:cNvSpPr/>
            <p:nvPr/>
          </p:nvSpPr>
          <p:spPr>
            <a:xfrm>
              <a:off x="0" y="148425"/>
              <a:ext cx="213360" cy="59071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251460" y="148425"/>
              <a:ext cx="91440" cy="59071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Title 3" hidden="1">
            <a:extLst>
              <a:ext uri="{FF2B5EF4-FFF2-40B4-BE49-F238E27FC236}">
                <a16:creationId xmlns:a16="http://schemas.microsoft.com/office/drawing/2014/main" id="{6BE13EF6-C310-4B5C-82B9-B423DA069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3</a:t>
            </a:r>
          </a:p>
        </p:txBody>
      </p:sp>
      <p:pic>
        <p:nvPicPr>
          <p:cNvPr id="8" name="Hình ảnh 1">
            <a:extLst>
              <a:ext uri="{FF2B5EF4-FFF2-40B4-BE49-F238E27FC236}">
                <a16:creationId xmlns:a16="http://schemas.microsoft.com/office/drawing/2014/main" id="{E4689E4B-7E1E-41CC-AC81-AE3AE4AA7A4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1197707"/>
            <a:ext cx="12192000" cy="5182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69764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4" grpId="0"/>
    </p:bldLst>
  </p:timing>
</p:sld>
</file>

<file path=ppt/theme/theme1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rgbClr val="FFFFFF"/>
      </a:lt1>
      <a:dk2>
        <a:srgbClr val="2F2F2F"/>
      </a:dk2>
      <a:lt2>
        <a:srgbClr val="E6E6E6"/>
      </a:lt2>
      <a:accent1>
        <a:srgbClr val="D83B01"/>
      </a:accent1>
      <a:accent2>
        <a:srgbClr val="2F2F2F"/>
      </a:accent2>
      <a:accent3>
        <a:srgbClr val="D2D2D2"/>
      </a:accent3>
      <a:accent4>
        <a:srgbClr val="E6E6E6"/>
      </a:accent4>
      <a:accent5>
        <a:srgbClr val="000000"/>
      </a:accent5>
      <a:accent6>
        <a:srgbClr val="D83B01"/>
      </a:accent6>
      <a:hlink>
        <a:srgbClr val="D83B01"/>
      </a:hlink>
      <a:folHlink>
        <a:srgbClr val="D83B0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16401884_Coffee Shop Business Pitch Deck_RVA_v3.potx" id="{C1322C9F-FF28-439C-83B3-ADD70030630F}" vid="{FE0D3DD2-3091-4F75-9007-330AA7DC691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AC98A6E-22EC-4DD4-9EEB-7896057C12A3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D3510E7F-70F5-4475-850F-7F9C0A821B3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BCEF3AB-10D4-49E3-B75C-776D60141D7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Coffee Shop Business Pitch Deck</Template>
  <TotalTime>0</TotalTime>
  <Words>893</Words>
  <Application>Microsoft Office PowerPoint</Application>
  <PresentationFormat>Widescreen</PresentationFormat>
  <Paragraphs>82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6" baseType="lpstr">
      <vt:lpstr>Arial</vt:lpstr>
      <vt:lpstr>Calibri</vt:lpstr>
      <vt:lpstr>Calibri Light</vt:lpstr>
      <vt:lpstr>Lato</vt:lpstr>
      <vt:lpstr>Lato Black</vt:lpstr>
      <vt:lpstr>Roboto Condensed Light</vt:lpstr>
      <vt:lpstr>Segoe UI Light</vt:lpstr>
      <vt:lpstr>Times New Roman</vt:lpstr>
      <vt:lpstr>Office Theme</vt:lpstr>
      <vt:lpstr>Slide 1</vt:lpstr>
      <vt:lpstr>Slide 1</vt:lpstr>
      <vt:lpstr>Slide 2</vt:lpstr>
      <vt:lpstr>Slide 2</vt:lpstr>
      <vt:lpstr>Slide 5</vt:lpstr>
      <vt:lpstr>Slide 5</vt:lpstr>
      <vt:lpstr>Slide 5</vt:lpstr>
      <vt:lpstr>Slide 3</vt:lpstr>
      <vt:lpstr>Slide 3</vt:lpstr>
      <vt:lpstr>Slide 3</vt:lpstr>
      <vt:lpstr>Slide 4</vt:lpstr>
      <vt:lpstr>Slide 4</vt:lpstr>
      <vt:lpstr>Slide 4</vt:lpstr>
      <vt:lpstr>Slide 4</vt:lpstr>
      <vt:lpstr>Slide 4</vt:lpstr>
      <vt:lpstr>Slide 6</vt:lpstr>
      <vt:lpstr>Slide 15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2019-12-17T00:55:58Z</dcterms:created>
  <dcterms:modified xsi:type="dcterms:W3CDTF">2019-12-18T15:36:57Z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